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3" r:id="rId22"/>
    <p:sldId id="284" r:id="rId23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816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434343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2A2A2A"/>
                </a:solidFill>
                <a:latin typeface="Centaur"/>
                <a:cs typeface="Centaur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434343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2A2A2A"/>
                </a:solidFill>
                <a:latin typeface="Centaur"/>
                <a:cs typeface="Centaur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434343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434343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2531" y="218389"/>
            <a:ext cx="7758937" cy="10083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434343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84702" y="2107818"/>
            <a:ext cx="5311140" cy="246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2A2A2A"/>
                </a:solidFill>
                <a:latin typeface="Centaur"/>
                <a:cs typeface="Centaur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Relationship Id="rId5" Type="http://schemas.microsoft.com/office/2007/relationships/hdphoto" Target="../media/hdphoto1.wdp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46.jp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7" Type="http://schemas.openxmlformats.org/officeDocument/2006/relationships/image" Target="../media/image60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7" Type="http://schemas.openxmlformats.org/officeDocument/2006/relationships/image" Target="../media/image66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76372" y="777240"/>
            <a:ext cx="6035039" cy="1475231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295903" y="873074"/>
            <a:ext cx="5348605" cy="996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400">
              <a:lnSpc>
                <a:spcPts val="2860"/>
              </a:lnSpc>
              <a:spcBef>
                <a:spcPts val="100"/>
              </a:spcBef>
            </a:pPr>
            <a:r>
              <a:rPr sz="2400" b="0" spc="-10" dirty="0">
                <a:solidFill>
                  <a:srgbClr val="001F5F"/>
                </a:solidFill>
                <a:latin typeface="Britannic Bold"/>
                <a:cs typeface="Britannic Bold"/>
              </a:rPr>
              <a:t>PELATIHAN</a:t>
            </a:r>
            <a:r>
              <a:rPr sz="2400" b="0" spc="-90" dirty="0">
                <a:solidFill>
                  <a:srgbClr val="001F5F"/>
                </a:solidFill>
                <a:latin typeface="Britannic Bold"/>
                <a:cs typeface="Britannic Bold"/>
              </a:rPr>
              <a:t> </a:t>
            </a:r>
            <a:r>
              <a:rPr sz="2400" b="0" spc="-10" dirty="0">
                <a:solidFill>
                  <a:srgbClr val="001F5F"/>
                </a:solidFill>
                <a:latin typeface="Britannic Bold"/>
                <a:cs typeface="Britannic Bold"/>
              </a:rPr>
              <a:t>KEPEMIMPINAN</a:t>
            </a:r>
            <a:r>
              <a:rPr sz="2400" b="0" spc="-75" dirty="0">
                <a:solidFill>
                  <a:srgbClr val="001F5F"/>
                </a:solidFill>
                <a:latin typeface="Britannic Bold"/>
                <a:cs typeface="Britannic Bold"/>
              </a:rPr>
              <a:t> </a:t>
            </a:r>
            <a:r>
              <a:rPr sz="2400" b="0" dirty="0">
                <a:solidFill>
                  <a:srgbClr val="001F5F"/>
                </a:solidFill>
                <a:latin typeface="Britannic Bold"/>
                <a:cs typeface="Britannic Bold"/>
              </a:rPr>
              <a:t>TK</a:t>
            </a:r>
            <a:r>
              <a:rPr sz="2400" b="0" spc="-95" dirty="0">
                <a:solidFill>
                  <a:srgbClr val="001F5F"/>
                </a:solidFill>
                <a:latin typeface="Britannic Bold"/>
                <a:cs typeface="Britannic Bold"/>
              </a:rPr>
              <a:t> </a:t>
            </a:r>
            <a:r>
              <a:rPr sz="2400" b="0" spc="-25" dirty="0">
                <a:solidFill>
                  <a:srgbClr val="001F5F"/>
                </a:solidFill>
                <a:latin typeface="Britannic Bold"/>
                <a:cs typeface="Britannic Bold"/>
              </a:rPr>
              <a:t>II</a:t>
            </a:r>
            <a:endParaRPr sz="2400" dirty="0">
              <a:latin typeface="Britannic Bold"/>
              <a:cs typeface="Britannic Bold"/>
            </a:endParaRPr>
          </a:p>
          <a:p>
            <a:pPr marL="12700">
              <a:lnSpc>
                <a:spcPts val="4780"/>
              </a:lnSpc>
            </a:pPr>
            <a:r>
              <a:rPr sz="4000" b="0" spc="-10" dirty="0">
                <a:solidFill>
                  <a:srgbClr val="001F5F"/>
                </a:solidFill>
                <a:latin typeface="Britannic Bold"/>
                <a:cs typeface="Britannic Bold"/>
              </a:rPr>
              <a:t>KEPEMIMPINAN</a:t>
            </a:r>
            <a:r>
              <a:rPr sz="4000" b="0" spc="-210" dirty="0">
                <a:solidFill>
                  <a:srgbClr val="001F5F"/>
                </a:solidFill>
                <a:latin typeface="Britannic Bold"/>
                <a:cs typeface="Britannic Bold"/>
              </a:rPr>
              <a:t> </a:t>
            </a:r>
            <a:r>
              <a:rPr sz="4000" b="0" spc="-10" dirty="0">
                <a:solidFill>
                  <a:srgbClr val="001F5F"/>
                </a:solidFill>
                <a:latin typeface="Britannic Bold"/>
                <a:cs typeface="Britannic Bold"/>
              </a:rPr>
              <a:t>DIGITAL</a:t>
            </a:r>
            <a:endParaRPr sz="4000" dirty="0">
              <a:latin typeface="Britannic Bold"/>
              <a:cs typeface="Britannic Bold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504935" y="4791862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4" name="object 11">
            <a:extLst>
              <a:ext uri="{FF2B5EF4-FFF2-40B4-BE49-F238E27FC236}">
                <a16:creationId xmlns:a16="http://schemas.microsoft.com/office/drawing/2014/main" id="{B665303A-2196-4B2C-ABC9-56743B41E37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9492" y="209550"/>
            <a:ext cx="1293876" cy="789432"/>
          </a:xfrm>
          <a:prstGeom prst="rect">
            <a:avLst/>
          </a:prstGeom>
        </p:spPr>
      </p:pic>
      <p:sp>
        <p:nvSpPr>
          <p:cNvPr id="16" name="object 8">
            <a:extLst>
              <a:ext uri="{FF2B5EF4-FFF2-40B4-BE49-F238E27FC236}">
                <a16:creationId xmlns:a16="http://schemas.microsoft.com/office/drawing/2014/main" id="{9F9F27A4-2063-45B2-9957-A2F61208794A}"/>
              </a:ext>
            </a:extLst>
          </p:cNvPr>
          <p:cNvSpPr txBox="1">
            <a:spLocks/>
          </p:cNvSpPr>
          <p:nvPr/>
        </p:nvSpPr>
        <p:spPr>
          <a:xfrm>
            <a:off x="2501838" y="3652825"/>
            <a:ext cx="6035039" cy="10002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3200" b="1" i="0">
                <a:solidFill>
                  <a:srgbClr val="434343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041400">
              <a:lnSpc>
                <a:spcPts val="2860"/>
              </a:lnSpc>
              <a:spcBef>
                <a:spcPts val="100"/>
              </a:spcBef>
            </a:pPr>
            <a:endParaRPr lang="en-ID" sz="2400" dirty="0">
              <a:latin typeface="Britannic Bold"/>
              <a:cs typeface="Britannic Bold"/>
            </a:endParaRPr>
          </a:p>
          <a:p>
            <a:pPr marL="12700">
              <a:lnSpc>
                <a:spcPts val="4780"/>
              </a:lnSpc>
            </a:pPr>
            <a:r>
              <a:rPr lang="en-US" sz="4000" dirty="0">
                <a:solidFill>
                  <a:schemeClr val="tx1"/>
                </a:solidFill>
                <a:latin typeface="Britannic Bold"/>
                <a:cs typeface="Britannic Bold"/>
              </a:rPr>
              <a:t>PUSLATBANG PKASN LAN</a:t>
            </a:r>
            <a:endParaRPr lang="en-ID" sz="4000" dirty="0">
              <a:solidFill>
                <a:schemeClr val="tx1"/>
              </a:solidFill>
              <a:latin typeface="Britannic Bold"/>
              <a:cs typeface="Britannic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7637" y="111029"/>
            <a:ext cx="8842375" cy="4921250"/>
            <a:chOff x="147637" y="111029"/>
            <a:chExt cx="8842375" cy="4921250"/>
          </a:xfrm>
        </p:grpSpPr>
        <p:sp>
          <p:nvSpPr>
            <p:cNvPr id="3" name="object 3"/>
            <p:cNvSpPr/>
            <p:nvPr/>
          </p:nvSpPr>
          <p:spPr>
            <a:xfrm>
              <a:off x="149352" y="4791459"/>
              <a:ext cx="8832850" cy="231775"/>
            </a:xfrm>
            <a:custGeom>
              <a:avLst/>
              <a:gdLst/>
              <a:ahLst/>
              <a:cxnLst/>
              <a:rect l="l" t="t" r="r" b="b"/>
              <a:pathLst>
                <a:path w="8832850" h="231775">
                  <a:moveTo>
                    <a:pt x="8832723" y="0"/>
                  </a:moveTo>
                  <a:lnTo>
                    <a:pt x="0" y="0"/>
                  </a:lnTo>
                  <a:lnTo>
                    <a:pt x="0" y="231406"/>
                  </a:lnTo>
                  <a:lnTo>
                    <a:pt x="8832723" y="231406"/>
                  </a:lnTo>
                  <a:lnTo>
                    <a:pt x="8832723" y="0"/>
                  </a:lnTo>
                  <a:close/>
                </a:path>
              </a:pathLst>
            </a:custGeom>
            <a:solidFill>
              <a:srgbClr val="8AAC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2400" y="115792"/>
              <a:ext cx="8832850" cy="4911725"/>
            </a:xfrm>
            <a:custGeom>
              <a:avLst/>
              <a:gdLst/>
              <a:ahLst/>
              <a:cxnLst/>
              <a:rect l="l" t="t" r="r" b="b"/>
              <a:pathLst>
                <a:path w="8832850" h="4911725">
                  <a:moveTo>
                    <a:pt x="0" y="4911598"/>
                  </a:moveTo>
                  <a:lnTo>
                    <a:pt x="8832723" y="4911598"/>
                  </a:lnTo>
                  <a:lnTo>
                    <a:pt x="8832723" y="0"/>
                  </a:lnTo>
                  <a:lnTo>
                    <a:pt x="0" y="0"/>
                  </a:lnTo>
                  <a:lnTo>
                    <a:pt x="0" y="4911598"/>
                  </a:lnTo>
                  <a:close/>
                </a:path>
              </a:pathLst>
            </a:custGeom>
            <a:ln w="9524">
              <a:solidFill>
                <a:srgbClr val="7996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2400" y="957072"/>
              <a:ext cx="8832850" cy="0"/>
            </a:xfrm>
            <a:custGeom>
              <a:avLst/>
              <a:gdLst/>
              <a:ahLst/>
              <a:cxnLst/>
              <a:rect l="l" t="t" r="r" b="b"/>
              <a:pathLst>
                <a:path w="8832850">
                  <a:moveTo>
                    <a:pt x="0" y="0"/>
                  </a:moveTo>
                  <a:lnTo>
                    <a:pt x="8832723" y="0"/>
                  </a:lnTo>
                </a:path>
              </a:pathLst>
            </a:custGeom>
            <a:ln w="9525">
              <a:solidFill>
                <a:srgbClr val="799699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67200" y="716280"/>
              <a:ext cx="609600" cy="457200"/>
            </a:xfrm>
            <a:custGeom>
              <a:avLst/>
              <a:gdLst/>
              <a:ahLst/>
              <a:cxnLst/>
              <a:rect l="l" t="t" r="r" b="b"/>
              <a:pathLst>
                <a:path w="609600" h="457200">
                  <a:moveTo>
                    <a:pt x="304800" y="0"/>
                  </a:moveTo>
                  <a:lnTo>
                    <a:pt x="263398" y="2032"/>
                  </a:lnTo>
                  <a:lnTo>
                    <a:pt x="223774" y="8128"/>
                  </a:lnTo>
                  <a:lnTo>
                    <a:pt x="186182" y="17907"/>
                  </a:lnTo>
                  <a:lnTo>
                    <a:pt x="118617" y="47625"/>
                  </a:lnTo>
                  <a:lnTo>
                    <a:pt x="63500" y="88900"/>
                  </a:lnTo>
                  <a:lnTo>
                    <a:pt x="24002" y="139573"/>
                  </a:lnTo>
                  <a:lnTo>
                    <a:pt x="2794" y="197612"/>
                  </a:lnTo>
                  <a:lnTo>
                    <a:pt x="0" y="228600"/>
                  </a:lnTo>
                  <a:lnTo>
                    <a:pt x="2794" y="259587"/>
                  </a:lnTo>
                  <a:lnTo>
                    <a:pt x="24002" y="317500"/>
                  </a:lnTo>
                  <a:lnTo>
                    <a:pt x="63500" y="368300"/>
                  </a:lnTo>
                  <a:lnTo>
                    <a:pt x="118617" y="409575"/>
                  </a:lnTo>
                  <a:lnTo>
                    <a:pt x="186182" y="439293"/>
                  </a:lnTo>
                  <a:lnTo>
                    <a:pt x="223774" y="449072"/>
                  </a:lnTo>
                  <a:lnTo>
                    <a:pt x="263398" y="455168"/>
                  </a:lnTo>
                  <a:lnTo>
                    <a:pt x="304800" y="457200"/>
                  </a:lnTo>
                  <a:lnTo>
                    <a:pt x="346201" y="455168"/>
                  </a:lnTo>
                  <a:lnTo>
                    <a:pt x="385825" y="449072"/>
                  </a:lnTo>
                  <a:lnTo>
                    <a:pt x="423417" y="439293"/>
                  </a:lnTo>
                  <a:lnTo>
                    <a:pt x="490982" y="409575"/>
                  </a:lnTo>
                  <a:lnTo>
                    <a:pt x="546100" y="368300"/>
                  </a:lnTo>
                  <a:lnTo>
                    <a:pt x="585597" y="317500"/>
                  </a:lnTo>
                  <a:lnTo>
                    <a:pt x="606805" y="259587"/>
                  </a:lnTo>
                  <a:lnTo>
                    <a:pt x="609600" y="228600"/>
                  </a:lnTo>
                  <a:lnTo>
                    <a:pt x="606805" y="197612"/>
                  </a:lnTo>
                  <a:lnTo>
                    <a:pt x="585597" y="139573"/>
                  </a:lnTo>
                  <a:lnTo>
                    <a:pt x="546100" y="88900"/>
                  </a:lnTo>
                  <a:lnTo>
                    <a:pt x="490982" y="47625"/>
                  </a:lnTo>
                  <a:lnTo>
                    <a:pt x="423417" y="17907"/>
                  </a:lnTo>
                  <a:lnTo>
                    <a:pt x="385825" y="8128"/>
                  </a:lnTo>
                  <a:lnTo>
                    <a:pt x="346201" y="2032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343400" y="769619"/>
              <a:ext cx="458470" cy="353695"/>
            </a:xfrm>
            <a:custGeom>
              <a:avLst/>
              <a:gdLst/>
              <a:ahLst/>
              <a:cxnLst/>
              <a:rect l="l" t="t" r="r" b="b"/>
              <a:pathLst>
                <a:path w="458470" h="353694">
                  <a:moveTo>
                    <a:pt x="432943" y="178181"/>
                  </a:moveTo>
                  <a:lnTo>
                    <a:pt x="432689" y="169672"/>
                  </a:lnTo>
                  <a:lnTo>
                    <a:pt x="426720" y="140081"/>
                  </a:lnTo>
                  <a:lnTo>
                    <a:pt x="420243" y="126644"/>
                  </a:lnTo>
                  <a:lnTo>
                    <a:pt x="420243" y="178181"/>
                  </a:lnTo>
                  <a:lnTo>
                    <a:pt x="419989" y="184912"/>
                  </a:lnTo>
                  <a:lnTo>
                    <a:pt x="402336" y="235458"/>
                  </a:lnTo>
                  <a:lnTo>
                    <a:pt x="352171" y="283083"/>
                  </a:lnTo>
                  <a:lnTo>
                    <a:pt x="286512" y="309753"/>
                  </a:lnTo>
                  <a:lnTo>
                    <a:pt x="248539" y="315468"/>
                  </a:lnTo>
                  <a:lnTo>
                    <a:pt x="228473" y="316357"/>
                  </a:lnTo>
                  <a:lnTo>
                    <a:pt x="208407" y="315468"/>
                  </a:lnTo>
                  <a:lnTo>
                    <a:pt x="170307" y="309753"/>
                  </a:lnTo>
                  <a:lnTo>
                    <a:pt x="104902" y="282067"/>
                  </a:lnTo>
                  <a:lnTo>
                    <a:pt x="59309" y="240157"/>
                  </a:lnTo>
                  <a:lnTo>
                    <a:pt x="38100" y="176276"/>
                  </a:lnTo>
                  <a:lnTo>
                    <a:pt x="38354" y="169672"/>
                  </a:lnTo>
                  <a:lnTo>
                    <a:pt x="69723" y="100965"/>
                  </a:lnTo>
                  <a:lnTo>
                    <a:pt x="120904" y="62865"/>
                  </a:lnTo>
                  <a:lnTo>
                    <a:pt x="190373" y="41021"/>
                  </a:lnTo>
                  <a:lnTo>
                    <a:pt x="229870" y="38100"/>
                  </a:lnTo>
                  <a:lnTo>
                    <a:pt x="249936" y="39116"/>
                  </a:lnTo>
                  <a:lnTo>
                    <a:pt x="288036" y="44831"/>
                  </a:lnTo>
                  <a:lnTo>
                    <a:pt x="353568" y="72390"/>
                  </a:lnTo>
                  <a:lnTo>
                    <a:pt x="399288" y="114300"/>
                  </a:lnTo>
                  <a:lnTo>
                    <a:pt x="418338" y="157226"/>
                  </a:lnTo>
                  <a:lnTo>
                    <a:pt x="420243" y="178181"/>
                  </a:lnTo>
                  <a:lnTo>
                    <a:pt x="420243" y="126644"/>
                  </a:lnTo>
                  <a:lnTo>
                    <a:pt x="387350" y="81915"/>
                  </a:lnTo>
                  <a:lnTo>
                    <a:pt x="327152" y="44831"/>
                  </a:lnTo>
                  <a:lnTo>
                    <a:pt x="290449" y="32385"/>
                  </a:lnTo>
                  <a:lnTo>
                    <a:pt x="250444" y="26670"/>
                  </a:lnTo>
                  <a:lnTo>
                    <a:pt x="229362" y="25781"/>
                  </a:lnTo>
                  <a:lnTo>
                    <a:pt x="188087" y="28575"/>
                  </a:lnTo>
                  <a:lnTo>
                    <a:pt x="149479" y="38100"/>
                  </a:lnTo>
                  <a:lnTo>
                    <a:pt x="84709" y="70485"/>
                  </a:lnTo>
                  <a:lnTo>
                    <a:pt x="41148" y="119126"/>
                  </a:lnTo>
                  <a:lnTo>
                    <a:pt x="25400" y="176276"/>
                  </a:lnTo>
                  <a:lnTo>
                    <a:pt x="25654" y="184912"/>
                  </a:lnTo>
                  <a:lnTo>
                    <a:pt x="44958" y="242062"/>
                  </a:lnTo>
                  <a:lnTo>
                    <a:pt x="71120" y="272542"/>
                  </a:lnTo>
                  <a:lnTo>
                    <a:pt x="131191" y="309753"/>
                  </a:lnTo>
                  <a:lnTo>
                    <a:pt x="167894" y="322072"/>
                  </a:lnTo>
                  <a:lnTo>
                    <a:pt x="207899" y="327787"/>
                  </a:lnTo>
                  <a:lnTo>
                    <a:pt x="228854" y="328803"/>
                  </a:lnTo>
                  <a:lnTo>
                    <a:pt x="249936" y="327787"/>
                  </a:lnTo>
                  <a:lnTo>
                    <a:pt x="289941" y="322072"/>
                  </a:lnTo>
                  <a:lnTo>
                    <a:pt x="343535" y="303022"/>
                  </a:lnTo>
                  <a:lnTo>
                    <a:pt x="398526" y="261112"/>
                  </a:lnTo>
                  <a:lnTo>
                    <a:pt x="428879" y="207772"/>
                  </a:lnTo>
                  <a:lnTo>
                    <a:pt x="432943" y="178181"/>
                  </a:lnTo>
                  <a:close/>
                </a:path>
                <a:path w="458470" h="353694">
                  <a:moveTo>
                    <a:pt x="458343" y="176276"/>
                  </a:moveTo>
                  <a:lnTo>
                    <a:pt x="457962" y="166751"/>
                  </a:lnTo>
                  <a:lnTo>
                    <a:pt x="450596" y="131572"/>
                  </a:lnTo>
                  <a:lnTo>
                    <a:pt x="445643" y="121399"/>
                  </a:lnTo>
                  <a:lnTo>
                    <a:pt x="445643" y="176276"/>
                  </a:lnTo>
                  <a:lnTo>
                    <a:pt x="445389" y="185801"/>
                  </a:lnTo>
                  <a:lnTo>
                    <a:pt x="424053" y="248793"/>
                  </a:lnTo>
                  <a:lnTo>
                    <a:pt x="395859" y="282067"/>
                  </a:lnTo>
                  <a:lnTo>
                    <a:pt x="331978" y="322072"/>
                  </a:lnTo>
                  <a:lnTo>
                    <a:pt x="293370" y="334518"/>
                  </a:lnTo>
                  <a:lnTo>
                    <a:pt x="251333" y="340233"/>
                  </a:lnTo>
                  <a:lnTo>
                    <a:pt x="229489" y="341122"/>
                  </a:lnTo>
                  <a:lnTo>
                    <a:pt x="207518" y="340233"/>
                  </a:lnTo>
                  <a:lnTo>
                    <a:pt x="165481" y="334518"/>
                  </a:lnTo>
                  <a:lnTo>
                    <a:pt x="126873" y="322072"/>
                  </a:lnTo>
                  <a:lnTo>
                    <a:pt x="92456" y="304927"/>
                  </a:lnTo>
                  <a:lnTo>
                    <a:pt x="39497" y="256413"/>
                  </a:lnTo>
                  <a:lnTo>
                    <a:pt x="17272" y="210566"/>
                  </a:lnTo>
                  <a:lnTo>
                    <a:pt x="12700" y="178181"/>
                  </a:lnTo>
                  <a:lnTo>
                    <a:pt x="12954" y="168656"/>
                  </a:lnTo>
                  <a:lnTo>
                    <a:pt x="34417" y="105791"/>
                  </a:lnTo>
                  <a:lnTo>
                    <a:pt x="62611" y="72390"/>
                  </a:lnTo>
                  <a:lnTo>
                    <a:pt x="126365" y="32385"/>
                  </a:lnTo>
                  <a:lnTo>
                    <a:pt x="164973" y="20066"/>
                  </a:lnTo>
                  <a:lnTo>
                    <a:pt x="207010" y="14351"/>
                  </a:lnTo>
                  <a:lnTo>
                    <a:pt x="228981" y="13335"/>
                  </a:lnTo>
                  <a:lnTo>
                    <a:pt x="250825" y="14351"/>
                  </a:lnTo>
                  <a:lnTo>
                    <a:pt x="312674" y="25781"/>
                  </a:lnTo>
                  <a:lnTo>
                    <a:pt x="349250" y="41021"/>
                  </a:lnTo>
                  <a:lnTo>
                    <a:pt x="407924" y="84836"/>
                  </a:lnTo>
                  <a:lnTo>
                    <a:pt x="441071" y="143891"/>
                  </a:lnTo>
                  <a:lnTo>
                    <a:pt x="445643" y="176276"/>
                  </a:lnTo>
                  <a:lnTo>
                    <a:pt x="445643" y="121399"/>
                  </a:lnTo>
                  <a:lnTo>
                    <a:pt x="416941" y="75311"/>
                  </a:lnTo>
                  <a:lnTo>
                    <a:pt x="388493" y="49530"/>
                  </a:lnTo>
                  <a:lnTo>
                    <a:pt x="354584" y="28575"/>
                  </a:lnTo>
                  <a:lnTo>
                    <a:pt x="315976" y="13335"/>
                  </a:lnTo>
                  <a:lnTo>
                    <a:pt x="273685" y="3810"/>
                  </a:lnTo>
                  <a:lnTo>
                    <a:pt x="228473" y="0"/>
                  </a:lnTo>
                  <a:lnTo>
                    <a:pt x="183261" y="3810"/>
                  </a:lnTo>
                  <a:lnTo>
                    <a:pt x="140843" y="14351"/>
                  </a:lnTo>
                  <a:lnTo>
                    <a:pt x="102362" y="29591"/>
                  </a:lnTo>
                  <a:lnTo>
                    <a:pt x="68580" y="50546"/>
                  </a:lnTo>
                  <a:lnTo>
                    <a:pt x="40132" y="77216"/>
                  </a:lnTo>
                  <a:lnTo>
                    <a:pt x="4699" y="141097"/>
                  </a:lnTo>
                  <a:lnTo>
                    <a:pt x="0" y="178181"/>
                  </a:lnTo>
                  <a:lnTo>
                    <a:pt x="381" y="186817"/>
                  </a:lnTo>
                  <a:lnTo>
                    <a:pt x="24130" y="256413"/>
                  </a:lnTo>
                  <a:lnTo>
                    <a:pt x="69850" y="304927"/>
                  </a:lnTo>
                  <a:lnTo>
                    <a:pt x="103886" y="324993"/>
                  </a:lnTo>
                  <a:lnTo>
                    <a:pt x="142240" y="341122"/>
                  </a:lnTo>
                  <a:lnTo>
                    <a:pt x="184658" y="350647"/>
                  </a:lnTo>
                  <a:lnTo>
                    <a:pt x="207010" y="353568"/>
                  </a:lnTo>
                  <a:lnTo>
                    <a:pt x="252730" y="353568"/>
                  </a:lnTo>
                  <a:lnTo>
                    <a:pt x="296799" y="345948"/>
                  </a:lnTo>
                  <a:lnTo>
                    <a:pt x="355981" y="324993"/>
                  </a:lnTo>
                  <a:lnTo>
                    <a:pt x="389890" y="303022"/>
                  </a:lnTo>
                  <a:lnTo>
                    <a:pt x="418211" y="277368"/>
                  </a:lnTo>
                  <a:lnTo>
                    <a:pt x="453644" y="213487"/>
                  </a:lnTo>
                  <a:lnTo>
                    <a:pt x="458343" y="176276"/>
                  </a:lnTo>
                  <a:close/>
                </a:path>
              </a:pathLst>
            </a:custGeom>
            <a:solidFill>
              <a:srgbClr val="799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567419" y="4782108"/>
            <a:ext cx="133350" cy="232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50" b="1" spc="-50" dirty="0">
                <a:latin typeface="Georgia"/>
                <a:cs typeface="Georgia"/>
              </a:rPr>
              <a:t>2</a:t>
            </a:r>
            <a:endParaRPr sz="1350">
              <a:latin typeface="Georgia"/>
              <a:cs typeface="Georgia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3295" y="466344"/>
            <a:ext cx="8095488" cy="381000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81762" y="4778755"/>
            <a:ext cx="27444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solidFill>
                  <a:srgbClr val="FFFFFF"/>
                </a:solidFill>
                <a:latin typeface="Century"/>
                <a:cs typeface="Century"/>
              </a:rPr>
              <a:t>Herawati-</a:t>
            </a:r>
            <a:r>
              <a:rPr sz="1400" spc="-90" dirty="0">
                <a:solidFill>
                  <a:srgbClr val="FFFFFF"/>
                </a:solidFill>
                <a:latin typeface="Century"/>
                <a:cs typeface="Century"/>
              </a:rPr>
              <a:t>BPSDM</a:t>
            </a:r>
            <a:r>
              <a:rPr sz="1400" spc="15" dirty="0">
                <a:solidFill>
                  <a:srgbClr val="FFFFFF"/>
                </a:solidFill>
                <a:latin typeface="Century"/>
                <a:cs typeface="Century"/>
              </a:rPr>
              <a:t> </a:t>
            </a:r>
            <a:r>
              <a:rPr sz="1400" spc="-55" dirty="0">
                <a:solidFill>
                  <a:srgbClr val="FFFFFF"/>
                </a:solidFill>
                <a:latin typeface="Century"/>
                <a:cs typeface="Century"/>
              </a:rPr>
              <a:t>Sumatera</a:t>
            </a:r>
            <a:r>
              <a:rPr sz="1400" spc="30" dirty="0">
                <a:solidFill>
                  <a:srgbClr val="FFFFFF"/>
                </a:solidFill>
                <a:latin typeface="Century"/>
                <a:cs typeface="Century"/>
              </a:rPr>
              <a:t> </a:t>
            </a:r>
            <a:r>
              <a:rPr sz="1400" spc="-30" dirty="0">
                <a:solidFill>
                  <a:srgbClr val="FFFFFF"/>
                </a:solidFill>
                <a:latin typeface="Century"/>
                <a:cs typeface="Century"/>
              </a:rPr>
              <a:t>Utara</a:t>
            </a:r>
            <a:endParaRPr sz="1400">
              <a:latin typeface="Century"/>
              <a:cs typeface="Century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633209" y="4791862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888888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109753"/>
            <a:ext cx="9144000" cy="4803775"/>
            <a:chOff x="0" y="109753"/>
            <a:chExt cx="9144000" cy="48037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48127" y="109753"/>
              <a:ext cx="6595872" cy="48036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3200" y="304800"/>
              <a:ext cx="6400800" cy="42336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09753"/>
              <a:ext cx="3118104" cy="480364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304800"/>
              <a:ext cx="2743199" cy="423367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564591" y="4783937"/>
            <a:ext cx="21386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10" dirty="0" err="1">
                <a:solidFill>
                  <a:srgbClr val="888888"/>
                </a:solidFill>
                <a:latin typeface="Calibri"/>
                <a:cs typeface="Calibri"/>
              </a:rPr>
              <a:t>Burdan</a:t>
            </a:r>
            <a:r>
              <a:rPr lang="en-US" sz="1200" b="1" spc="-1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lang="en-US" sz="1200" b="1" spc="-10" dirty="0" err="1">
                <a:solidFill>
                  <a:srgbClr val="888888"/>
                </a:solidFill>
                <a:latin typeface="Calibri"/>
                <a:cs typeface="Calibri"/>
              </a:rPr>
              <a:t>aj</a:t>
            </a:r>
            <a:r>
              <a:rPr lang="en-US" sz="1200" b="1" spc="-10" dirty="0">
                <a:solidFill>
                  <a:srgbClr val="888888"/>
                </a:solidFill>
                <a:latin typeface="Calibri"/>
                <a:cs typeface="Calibri"/>
              </a:rPr>
              <a:t> PKASN LAN</a:t>
            </a:r>
            <a:endParaRPr sz="1200" dirty="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9827" y="217931"/>
            <a:ext cx="2886456" cy="66751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9590" rIns="0" bIns="0" rtlCol="0">
            <a:spAutoFit/>
          </a:bodyPr>
          <a:lstStyle/>
          <a:p>
            <a:pPr marL="477520">
              <a:lnSpc>
                <a:spcPct val="100000"/>
              </a:lnSpc>
              <a:spcBef>
                <a:spcPts val="130"/>
              </a:spcBef>
            </a:pPr>
            <a:r>
              <a:rPr sz="2150" b="0" dirty="0">
                <a:solidFill>
                  <a:srgbClr val="FFFFFF"/>
                </a:solidFill>
                <a:latin typeface="Calibri"/>
                <a:cs typeface="Calibri"/>
              </a:rPr>
              <a:t>Hilangnya</a:t>
            </a:r>
            <a:r>
              <a:rPr sz="2150" b="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b="0" spc="-10" dirty="0">
                <a:solidFill>
                  <a:srgbClr val="FFFFFF"/>
                </a:solidFill>
                <a:latin typeface="Calibri"/>
                <a:cs typeface="Calibri"/>
              </a:rPr>
              <a:t>Pekerjaan?</a:t>
            </a:r>
            <a:endParaRPr sz="215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0540" y="1085087"/>
            <a:ext cx="5064252" cy="384002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04455" y="1153369"/>
            <a:ext cx="2615183" cy="141732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18632" y="2641092"/>
            <a:ext cx="2615184" cy="198805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597900" y="4791862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88888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43583" y="699516"/>
            <a:ext cx="6689725" cy="740410"/>
            <a:chOff x="1243583" y="699516"/>
            <a:chExt cx="6689725" cy="7404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3583" y="699516"/>
              <a:ext cx="6656832" cy="7239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98976" y="812292"/>
              <a:ext cx="1308353" cy="62712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89575" y="812292"/>
              <a:ext cx="468629" cy="62712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79492" y="812292"/>
              <a:ext cx="1317498" cy="62712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85331" y="812292"/>
              <a:ext cx="1093469" cy="62712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64095" y="812292"/>
              <a:ext cx="1069086" cy="627126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75767" rIns="0" bIns="0" rtlCol="0">
            <a:spAutoFit/>
          </a:bodyPr>
          <a:lstStyle/>
          <a:p>
            <a:pPr marL="3486785">
              <a:lnSpc>
                <a:spcPct val="100000"/>
              </a:lnSpc>
              <a:spcBef>
                <a:spcPts val="135"/>
              </a:spcBef>
            </a:pPr>
            <a:r>
              <a:rPr sz="2150" b="0" dirty="0">
                <a:solidFill>
                  <a:srgbClr val="FFFFFF"/>
                </a:solidFill>
                <a:latin typeface="Calibri"/>
                <a:cs typeface="Calibri"/>
              </a:rPr>
              <a:t>Dampak terhadap</a:t>
            </a:r>
            <a:r>
              <a:rPr sz="2150" b="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b="0" dirty="0">
                <a:solidFill>
                  <a:srgbClr val="FFFFFF"/>
                </a:solidFill>
                <a:latin typeface="Calibri"/>
                <a:cs typeface="Calibri"/>
              </a:rPr>
              <a:t>Sektor</a:t>
            </a:r>
            <a:r>
              <a:rPr sz="2150" b="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50" b="0" spc="-10" dirty="0">
                <a:solidFill>
                  <a:srgbClr val="FFFFFF"/>
                </a:solidFill>
                <a:latin typeface="Calibri"/>
                <a:cs typeface="Calibri"/>
              </a:rPr>
              <a:t>Publik</a:t>
            </a:r>
            <a:endParaRPr sz="215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674620" y="1821179"/>
            <a:ext cx="1729739" cy="2413000"/>
            <a:chOff x="2674620" y="1821179"/>
            <a:chExt cx="1729739" cy="2413000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74620" y="1933955"/>
              <a:ext cx="1729739" cy="229971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24300" y="1831847"/>
              <a:ext cx="391667" cy="39166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916680" y="1821179"/>
              <a:ext cx="410209" cy="410209"/>
            </a:xfrm>
            <a:custGeom>
              <a:avLst/>
              <a:gdLst/>
              <a:ahLst/>
              <a:cxnLst/>
              <a:rect l="l" t="t" r="r" b="b"/>
              <a:pathLst>
                <a:path w="410210" h="410210">
                  <a:moveTo>
                    <a:pt x="409702" y="203835"/>
                  </a:moveTo>
                  <a:lnTo>
                    <a:pt x="405638" y="163449"/>
                  </a:lnTo>
                  <a:lnTo>
                    <a:pt x="393573" y="125095"/>
                  </a:lnTo>
                  <a:lnTo>
                    <a:pt x="373380" y="90805"/>
                  </a:lnTo>
                  <a:lnTo>
                    <a:pt x="349123" y="60591"/>
                  </a:lnTo>
                  <a:lnTo>
                    <a:pt x="318897" y="34302"/>
                  </a:lnTo>
                  <a:lnTo>
                    <a:pt x="284607" y="16141"/>
                  </a:lnTo>
                  <a:lnTo>
                    <a:pt x="264414" y="10033"/>
                  </a:lnTo>
                  <a:lnTo>
                    <a:pt x="246253" y="4076"/>
                  </a:lnTo>
                  <a:lnTo>
                    <a:pt x="203835" y="0"/>
                  </a:lnTo>
                  <a:lnTo>
                    <a:pt x="163449" y="4076"/>
                  </a:lnTo>
                  <a:lnTo>
                    <a:pt x="125095" y="16141"/>
                  </a:lnTo>
                  <a:lnTo>
                    <a:pt x="90805" y="34302"/>
                  </a:lnTo>
                  <a:lnTo>
                    <a:pt x="58547" y="60591"/>
                  </a:lnTo>
                  <a:lnTo>
                    <a:pt x="34290" y="90805"/>
                  </a:lnTo>
                  <a:lnTo>
                    <a:pt x="8128" y="143256"/>
                  </a:lnTo>
                  <a:lnTo>
                    <a:pt x="0" y="183642"/>
                  </a:lnTo>
                  <a:lnTo>
                    <a:pt x="0" y="226060"/>
                  </a:lnTo>
                  <a:lnTo>
                    <a:pt x="8128" y="266446"/>
                  </a:lnTo>
                  <a:lnTo>
                    <a:pt x="16129" y="284607"/>
                  </a:lnTo>
                  <a:lnTo>
                    <a:pt x="16129" y="205867"/>
                  </a:lnTo>
                  <a:lnTo>
                    <a:pt x="16256" y="204851"/>
                  </a:lnTo>
                  <a:lnTo>
                    <a:pt x="20193" y="167513"/>
                  </a:lnTo>
                  <a:lnTo>
                    <a:pt x="32258" y="131191"/>
                  </a:lnTo>
                  <a:lnTo>
                    <a:pt x="32258" y="133223"/>
                  </a:lnTo>
                  <a:lnTo>
                    <a:pt x="40386" y="115062"/>
                  </a:lnTo>
                  <a:lnTo>
                    <a:pt x="48387" y="98933"/>
                  </a:lnTo>
                  <a:lnTo>
                    <a:pt x="48387" y="100965"/>
                  </a:lnTo>
                  <a:lnTo>
                    <a:pt x="58547" y="87503"/>
                  </a:lnTo>
                  <a:lnTo>
                    <a:pt x="60579" y="84709"/>
                  </a:lnTo>
                  <a:lnTo>
                    <a:pt x="70612" y="74676"/>
                  </a:lnTo>
                  <a:lnTo>
                    <a:pt x="72644" y="72644"/>
                  </a:lnTo>
                  <a:lnTo>
                    <a:pt x="70612" y="72644"/>
                  </a:lnTo>
                  <a:lnTo>
                    <a:pt x="84709" y="60591"/>
                  </a:lnTo>
                  <a:lnTo>
                    <a:pt x="100965" y="48387"/>
                  </a:lnTo>
                  <a:lnTo>
                    <a:pt x="98933" y="50419"/>
                  </a:lnTo>
                  <a:lnTo>
                    <a:pt x="100965" y="49149"/>
                  </a:lnTo>
                  <a:lnTo>
                    <a:pt x="115062" y="40386"/>
                  </a:lnTo>
                  <a:lnTo>
                    <a:pt x="131191" y="32258"/>
                  </a:lnTo>
                  <a:lnTo>
                    <a:pt x="147320" y="26924"/>
                  </a:lnTo>
                  <a:lnTo>
                    <a:pt x="149352" y="26301"/>
                  </a:lnTo>
                  <a:lnTo>
                    <a:pt x="147320" y="26301"/>
                  </a:lnTo>
                  <a:lnTo>
                    <a:pt x="165481" y="22606"/>
                  </a:lnTo>
                  <a:lnTo>
                    <a:pt x="167513" y="22225"/>
                  </a:lnTo>
                  <a:lnTo>
                    <a:pt x="165481" y="22225"/>
                  </a:lnTo>
                  <a:lnTo>
                    <a:pt x="185674" y="18161"/>
                  </a:lnTo>
                  <a:lnTo>
                    <a:pt x="224028" y="18161"/>
                  </a:lnTo>
                  <a:lnTo>
                    <a:pt x="260350" y="26301"/>
                  </a:lnTo>
                  <a:lnTo>
                    <a:pt x="278511" y="32258"/>
                  </a:lnTo>
                  <a:lnTo>
                    <a:pt x="276479" y="32258"/>
                  </a:lnTo>
                  <a:lnTo>
                    <a:pt x="278511" y="33147"/>
                  </a:lnTo>
                  <a:lnTo>
                    <a:pt x="294640" y="40386"/>
                  </a:lnTo>
                  <a:lnTo>
                    <a:pt x="292608" y="40386"/>
                  </a:lnTo>
                  <a:lnTo>
                    <a:pt x="294640" y="41656"/>
                  </a:lnTo>
                  <a:lnTo>
                    <a:pt x="308737" y="50419"/>
                  </a:lnTo>
                  <a:lnTo>
                    <a:pt x="308737" y="48387"/>
                  </a:lnTo>
                  <a:lnTo>
                    <a:pt x="337058" y="72644"/>
                  </a:lnTo>
                  <a:lnTo>
                    <a:pt x="349123" y="86741"/>
                  </a:lnTo>
                  <a:lnTo>
                    <a:pt x="349123" y="84709"/>
                  </a:lnTo>
                  <a:lnTo>
                    <a:pt x="359283" y="100965"/>
                  </a:lnTo>
                  <a:lnTo>
                    <a:pt x="359283" y="98933"/>
                  </a:lnTo>
                  <a:lnTo>
                    <a:pt x="369316" y="115062"/>
                  </a:lnTo>
                  <a:lnTo>
                    <a:pt x="377444" y="133223"/>
                  </a:lnTo>
                  <a:lnTo>
                    <a:pt x="377444" y="131191"/>
                  </a:lnTo>
                  <a:lnTo>
                    <a:pt x="383413" y="149352"/>
                  </a:lnTo>
                  <a:lnTo>
                    <a:pt x="391541" y="185674"/>
                  </a:lnTo>
                  <a:lnTo>
                    <a:pt x="389509" y="185674"/>
                  </a:lnTo>
                  <a:lnTo>
                    <a:pt x="391414" y="204851"/>
                  </a:lnTo>
                  <a:lnTo>
                    <a:pt x="389509" y="224028"/>
                  </a:lnTo>
                  <a:lnTo>
                    <a:pt x="391541" y="224028"/>
                  </a:lnTo>
                  <a:lnTo>
                    <a:pt x="383413" y="260350"/>
                  </a:lnTo>
                  <a:lnTo>
                    <a:pt x="377444" y="278511"/>
                  </a:lnTo>
                  <a:lnTo>
                    <a:pt x="377444" y="276479"/>
                  </a:lnTo>
                  <a:lnTo>
                    <a:pt x="369316" y="294640"/>
                  </a:lnTo>
                  <a:lnTo>
                    <a:pt x="359283" y="310769"/>
                  </a:lnTo>
                  <a:lnTo>
                    <a:pt x="359283" y="308737"/>
                  </a:lnTo>
                  <a:lnTo>
                    <a:pt x="349123" y="324993"/>
                  </a:lnTo>
                  <a:lnTo>
                    <a:pt x="349123" y="322961"/>
                  </a:lnTo>
                  <a:lnTo>
                    <a:pt x="337058" y="337058"/>
                  </a:lnTo>
                  <a:lnTo>
                    <a:pt x="308737" y="361315"/>
                  </a:lnTo>
                  <a:lnTo>
                    <a:pt x="308737" y="359283"/>
                  </a:lnTo>
                  <a:lnTo>
                    <a:pt x="292608" y="369316"/>
                  </a:lnTo>
                  <a:lnTo>
                    <a:pt x="294640" y="369316"/>
                  </a:lnTo>
                  <a:lnTo>
                    <a:pt x="276479" y="377444"/>
                  </a:lnTo>
                  <a:lnTo>
                    <a:pt x="278511" y="377444"/>
                  </a:lnTo>
                  <a:lnTo>
                    <a:pt x="260350" y="383413"/>
                  </a:lnTo>
                  <a:lnTo>
                    <a:pt x="224028" y="391541"/>
                  </a:lnTo>
                  <a:lnTo>
                    <a:pt x="185674" y="391541"/>
                  </a:lnTo>
                  <a:lnTo>
                    <a:pt x="165481" y="387477"/>
                  </a:lnTo>
                  <a:lnTo>
                    <a:pt x="167513" y="387477"/>
                  </a:lnTo>
                  <a:lnTo>
                    <a:pt x="147320" y="383413"/>
                  </a:lnTo>
                  <a:lnTo>
                    <a:pt x="149352" y="383413"/>
                  </a:lnTo>
                  <a:lnTo>
                    <a:pt x="131191" y="377444"/>
                  </a:lnTo>
                  <a:lnTo>
                    <a:pt x="115062" y="369316"/>
                  </a:lnTo>
                  <a:lnTo>
                    <a:pt x="98933" y="359283"/>
                  </a:lnTo>
                  <a:lnTo>
                    <a:pt x="100965" y="361315"/>
                  </a:lnTo>
                  <a:lnTo>
                    <a:pt x="84709" y="349123"/>
                  </a:lnTo>
                  <a:lnTo>
                    <a:pt x="70612" y="337058"/>
                  </a:lnTo>
                  <a:lnTo>
                    <a:pt x="72644" y="337058"/>
                  </a:lnTo>
                  <a:lnTo>
                    <a:pt x="60579" y="324993"/>
                  </a:lnTo>
                  <a:lnTo>
                    <a:pt x="48387" y="308737"/>
                  </a:lnTo>
                  <a:lnTo>
                    <a:pt x="48387" y="310769"/>
                  </a:lnTo>
                  <a:lnTo>
                    <a:pt x="40386" y="294640"/>
                  </a:lnTo>
                  <a:lnTo>
                    <a:pt x="32258" y="276479"/>
                  </a:lnTo>
                  <a:lnTo>
                    <a:pt x="32258" y="278511"/>
                  </a:lnTo>
                  <a:lnTo>
                    <a:pt x="20193" y="242189"/>
                  </a:lnTo>
                  <a:lnTo>
                    <a:pt x="16256" y="204851"/>
                  </a:lnTo>
                  <a:lnTo>
                    <a:pt x="16129" y="284607"/>
                  </a:lnTo>
                  <a:lnTo>
                    <a:pt x="24257" y="302768"/>
                  </a:lnTo>
                  <a:lnTo>
                    <a:pt x="34290" y="318897"/>
                  </a:lnTo>
                  <a:lnTo>
                    <a:pt x="46482" y="335026"/>
                  </a:lnTo>
                  <a:lnTo>
                    <a:pt x="58547" y="347091"/>
                  </a:lnTo>
                  <a:lnTo>
                    <a:pt x="70612" y="359283"/>
                  </a:lnTo>
                  <a:lnTo>
                    <a:pt x="74676" y="363347"/>
                  </a:lnTo>
                  <a:lnTo>
                    <a:pt x="88773" y="375412"/>
                  </a:lnTo>
                  <a:lnTo>
                    <a:pt x="100965" y="382143"/>
                  </a:lnTo>
                  <a:lnTo>
                    <a:pt x="106934" y="385445"/>
                  </a:lnTo>
                  <a:lnTo>
                    <a:pt x="125095" y="393573"/>
                  </a:lnTo>
                  <a:lnTo>
                    <a:pt x="143256" y="399669"/>
                  </a:lnTo>
                  <a:lnTo>
                    <a:pt x="147320" y="400812"/>
                  </a:lnTo>
                  <a:lnTo>
                    <a:pt x="163449" y="405638"/>
                  </a:lnTo>
                  <a:lnTo>
                    <a:pt x="165481" y="405892"/>
                  </a:lnTo>
                  <a:lnTo>
                    <a:pt x="203835" y="409702"/>
                  </a:lnTo>
                  <a:lnTo>
                    <a:pt x="246253" y="405638"/>
                  </a:lnTo>
                  <a:lnTo>
                    <a:pt x="264414" y="399669"/>
                  </a:lnTo>
                  <a:lnTo>
                    <a:pt x="278511" y="395351"/>
                  </a:lnTo>
                  <a:lnTo>
                    <a:pt x="335026" y="363347"/>
                  </a:lnTo>
                  <a:lnTo>
                    <a:pt x="361315" y="335026"/>
                  </a:lnTo>
                  <a:lnTo>
                    <a:pt x="383413" y="302768"/>
                  </a:lnTo>
                  <a:lnTo>
                    <a:pt x="391541" y="288163"/>
                  </a:lnTo>
                  <a:lnTo>
                    <a:pt x="393573" y="284607"/>
                  </a:lnTo>
                  <a:lnTo>
                    <a:pt x="399669" y="266446"/>
                  </a:lnTo>
                  <a:lnTo>
                    <a:pt x="405638" y="246253"/>
                  </a:lnTo>
                  <a:lnTo>
                    <a:pt x="409702" y="203835"/>
                  </a:lnTo>
                  <a:close/>
                </a:path>
              </a:pathLst>
            </a:custGeom>
            <a:solidFill>
              <a:srgbClr val="009C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063110" y="1896617"/>
            <a:ext cx="110489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50" dirty="0">
                <a:latin typeface="Calibri"/>
                <a:cs typeface="Calibri"/>
              </a:rPr>
              <a:t>1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916679" y="2363723"/>
            <a:ext cx="410209" cy="410209"/>
            <a:chOff x="3916679" y="2363723"/>
            <a:chExt cx="410209" cy="410209"/>
          </a:xfrm>
        </p:grpSpPr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24299" y="2375915"/>
              <a:ext cx="391667" cy="39014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916680" y="2363723"/>
              <a:ext cx="410209" cy="410209"/>
            </a:xfrm>
            <a:custGeom>
              <a:avLst/>
              <a:gdLst/>
              <a:ahLst/>
              <a:cxnLst/>
              <a:rect l="l" t="t" r="r" b="b"/>
              <a:pathLst>
                <a:path w="410210" h="410210">
                  <a:moveTo>
                    <a:pt x="409702" y="205867"/>
                  </a:moveTo>
                  <a:lnTo>
                    <a:pt x="405638" y="163449"/>
                  </a:lnTo>
                  <a:lnTo>
                    <a:pt x="399669" y="145288"/>
                  </a:lnTo>
                  <a:lnTo>
                    <a:pt x="393573" y="125095"/>
                  </a:lnTo>
                  <a:lnTo>
                    <a:pt x="391541" y="121653"/>
                  </a:lnTo>
                  <a:lnTo>
                    <a:pt x="391541" y="187706"/>
                  </a:lnTo>
                  <a:lnTo>
                    <a:pt x="389509" y="185674"/>
                  </a:lnTo>
                  <a:lnTo>
                    <a:pt x="391541" y="205867"/>
                  </a:lnTo>
                  <a:lnTo>
                    <a:pt x="389509" y="226060"/>
                  </a:lnTo>
                  <a:lnTo>
                    <a:pt x="391541" y="224028"/>
                  </a:lnTo>
                  <a:lnTo>
                    <a:pt x="387477" y="244221"/>
                  </a:lnTo>
                  <a:lnTo>
                    <a:pt x="387477" y="242189"/>
                  </a:lnTo>
                  <a:lnTo>
                    <a:pt x="383413" y="262382"/>
                  </a:lnTo>
                  <a:lnTo>
                    <a:pt x="383413" y="260350"/>
                  </a:lnTo>
                  <a:lnTo>
                    <a:pt x="377444" y="278511"/>
                  </a:lnTo>
                  <a:lnTo>
                    <a:pt x="369316" y="294640"/>
                  </a:lnTo>
                  <a:lnTo>
                    <a:pt x="359283" y="310769"/>
                  </a:lnTo>
                  <a:lnTo>
                    <a:pt x="359283" y="308737"/>
                  </a:lnTo>
                  <a:lnTo>
                    <a:pt x="349123" y="324993"/>
                  </a:lnTo>
                  <a:lnTo>
                    <a:pt x="337058" y="339090"/>
                  </a:lnTo>
                  <a:lnTo>
                    <a:pt x="337058" y="337058"/>
                  </a:lnTo>
                  <a:lnTo>
                    <a:pt x="322961" y="351155"/>
                  </a:lnTo>
                  <a:lnTo>
                    <a:pt x="322961" y="349123"/>
                  </a:lnTo>
                  <a:lnTo>
                    <a:pt x="308737" y="361315"/>
                  </a:lnTo>
                  <a:lnTo>
                    <a:pt x="292608" y="371348"/>
                  </a:lnTo>
                  <a:lnTo>
                    <a:pt x="294640" y="369316"/>
                  </a:lnTo>
                  <a:lnTo>
                    <a:pt x="276479" y="377444"/>
                  </a:lnTo>
                  <a:lnTo>
                    <a:pt x="278511" y="377444"/>
                  </a:lnTo>
                  <a:lnTo>
                    <a:pt x="242189" y="389509"/>
                  </a:lnTo>
                  <a:lnTo>
                    <a:pt x="203835" y="393573"/>
                  </a:lnTo>
                  <a:lnTo>
                    <a:pt x="165481" y="389509"/>
                  </a:lnTo>
                  <a:lnTo>
                    <a:pt x="167513" y="389509"/>
                  </a:lnTo>
                  <a:lnTo>
                    <a:pt x="147320" y="383413"/>
                  </a:lnTo>
                  <a:lnTo>
                    <a:pt x="149352" y="383413"/>
                  </a:lnTo>
                  <a:lnTo>
                    <a:pt x="131191" y="377444"/>
                  </a:lnTo>
                  <a:lnTo>
                    <a:pt x="115062" y="369316"/>
                  </a:lnTo>
                  <a:lnTo>
                    <a:pt x="115062" y="371348"/>
                  </a:lnTo>
                  <a:lnTo>
                    <a:pt x="98933" y="361315"/>
                  </a:lnTo>
                  <a:lnTo>
                    <a:pt x="100965" y="361315"/>
                  </a:lnTo>
                  <a:lnTo>
                    <a:pt x="84709" y="349123"/>
                  </a:lnTo>
                  <a:lnTo>
                    <a:pt x="70612" y="337058"/>
                  </a:lnTo>
                  <a:lnTo>
                    <a:pt x="58547" y="324993"/>
                  </a:lnTo>
                  <a:lnTo>
                    <a:pt x="60579" y="324993"/>
                  </a:lnTo>
                  <a:lnTo>
                    <a:pt x="48387" y="308737"/>
                  </a:lnTo>
                  <a:lnTo>
                    <a:pt x="48387" y="310769"/>
                  </a:lnTo>
                  <a:lnTo>
                    <a:pt x="32258" y="278511"/>
                  </a:lnTo>
                  <a:lnTo>
                    <a:pt x="26289" y="260350"/>
                  </a:lnTo>
                  <a:lnTo>
                    <a:pt x="26289" y="262382"/>
                  </a:lnTo>
                  <a:lnTo>
                    <a:pt x="20193" y="242189"/>
                  </a:lnTo>
                  <a:lnTo>
                    <a:pt x="20193" y="244221"/>
                  </a:lnTo>
                  <a:lnTo>
                    <a:pt x="18161" y="224028"/>
                  </a:lnTo>
                  <a:lnTo>
                    <a:pt x="18161" y="226060"/>
                  </a:lnTo>
                  <a:lnTo>
                    <a:pt x="16129" y="205867"/>
                  </a:lnTo>
                  <a:lnTo>
                    <a:pt x="18161" y="185674"/>
                  </a:lnTo>
                  <a:lnTo>
                    <a:pt x="18161" y="187706"/>
                  </a:lnTo>
                  <a:lnTo>
                    <a:pt x="20193" y="167513"/>
                  </a:lnTo>
                  <a:lnTo>
                    <a:pt x="32258" y="131191"/>
                  </a:lnTo>
                  <a:lnTo>
                    <a:pt x="32258" y="133223"/>
                  </a:lnTo>
                  <a:lnTo>
                    <a:pt x="40386" y="115062"/>
                  </a:lnTo>
                  <a:lnTo>
                    <a:pt x="40386" y="117094"/>
                  </a:lnTo>
                  <a:lnTo>
                    <a:pt x="48387" y="100965"/>
                  </a:lnTo>
                  <a:lnTo>
                    <a:pt x="58547" y="89154"/>
                  </a:lnTo>
                  <a:lnTo>
                    <a:pt x="60579" y="86741"/>
                  </a:lnTo>
                  <a:lnTo>
                    <a:pt x="58547" y="86741"/>
                  </a:lnTo>
                  <a:lnTo>
                    <a:pt x="70612" y="74676"/>
                  </a:lnTo>
                  <a:lnTo>
                    <a:pt x="72644" y="72644"/>
                  </a:lnTo>
                  <a:lnTo>
                    <a:pt x="70612" y="72644"/>
                  </a:lnTo>
                  <a:lnTo>
                    <a:pt x="84709" y="60579"/>
                  </a:lnTo>
                  <a:lnTo>
                    <a:pt x="98933" y="51689"/>
                  </a:lnTo>
                  <a:lnTo>
                    <a:pt x="100965" y="50419"/>
                  </a:lnTo>
                  <a:lnTo>
                    <a:pt x="98933" y="50419"/>
                  </a:lnTo>
                  <a:lnTo>
                    <a:pt x="115062" y="40386"/>
                  </a:lnTo>
                  <a:lnTo>
                    <a:pt x="131191" y="32258"/>
                  </a:lnTo>
                  <a:lnTo>
                    <a:pt x="147320" y="26924"/>
                  </a:lnTo>
                  <a:lnTo>
                    <a:pt x="149352" y="26289"/>
                  </a:lnTo>
                  <a:lnTo>
                    <a:pt x="147320" y="26289"/>
                  </a:lnTo>
                  <a:lnTo>
                    <a:pt x="165481" y="22606"/>
                  </a:lnTo>
                  <a:lnTo>
                    <a:pt x="167513" y="22225"/>
                  </a:lnTo>
                  <a:lnTo>
                    <a:pt x="165481" y="22225"/>
                  </a:lnTo>
                  <a:lnTo>
                    <a:pt x="185674" y="18161"/>
                  </a:lnTo>
                  <a:lnTo>
                    <a:pt x="224028" y="18161"/>
                  </a:lnTo>
                  <a:lnTo>
                    <a:pt x="260350" y="26289"/>
                  </a:lnTo>
                  <a:lnTo>
                    <a:pt x="278511" y="32258"/>
                  </a:lnTo>
                  <a:lnTo>
                    <a:pt x="276479" y="32258"/>
                  </a:lnTo>
                  <a:lnTo>
                    <a:pt x="278511" y="33147"/>
                  </a:lnTo>
                  <a:lnTo>
                    <a:pt x="294640" y="40386"/>
                  </a:lnTo>
                  <a:lnTo>
                    <a:pt x="292608" y="40386"/>
                  </a:lnTo>
                  <a:lnTo>
                    <a:pt x="294640" y="41656"/>
                  </a:lnTo>
                  <a:lnTo>
                    <a:pt x="337058" y="72644"/>
                  </a:lnTo>
                  <a:lnTo>
                    <a:pt x="369316" y="117094"/>
                  </a:lnTo>
                  <a:lnTo>
                    <a:pt x="369316" y="115062"/>
                  </a:lnTo>
                  <a:lnTo>
                    <a:pt x="377444" y="133223"/>
                  </a:lnTo>
                  <a:lnTo>
                    <a:pt x="377444" y="131191"/>
                  </a:lnTo>
                  <a:lnTo>
                    <a:pt x="383413" y="149352"/>
                  </a:lnTo>
                  <a:lnTo>
                    <a:pt x="387477" y="167513"/>
                  </a:lnTo>
                  <a:lnTo>
                    <a:pt x="391541" y="187706"/>
                  </a:lnTo>
                  <a:lnTo>
                    <a:pt x="391541" y="121653"/>
                  </a:lnTo>
                  <a:lnTo>
                    <a:pt x="349123" y="60579"/>
                  </a:lnTo>
                  <a:lnTo>
                    <a:pt x="318897" y="36322"/>
                  </a:lnTo>
                  <a:lnTo>
                    <a:pt x="284607" y="16129"/>
                  </a:lnTo>
                  <a:lnTo>
                    <a:pt x="264414" y="10033"/>
                  </a:lnTo>
                  <a:lnTo>
                    <a:pt x="246253" y="4064"/>
                  </a:lnTo>
                  <a:lnTo>
                    <a:pt x="203835" y="0"/>
                  </a:lnTo>
                  <a:lnTo>
                    <a:pt x="163449" y="4064"/>
                  </a:lnTo>
                  <a:lnTo>
                    <a:pt x="125095" y="16129"/>
                  </a:lnTo>
                  <a:lnTo>
                    <a:pt x="90805" y="36322"/>
                  </a:lnTo>
                  <a:lnTo>
                    <a:pt x="58547" y="60579"/>
                  </a:lnTo>
                  <a:lnTo>
                    <a:pt x="34290" y="90805"/>
                  </a:lnTo>
                  <a:lnTo>
                    <a:pt x="16129" y="125095"/>
                  </a:lnTo>
                  <a:lnTo>
                    <a:pt x="4064" y="163449"/>
                  </a:lnTo>
                  <a:lnTo>
                    <a:pt x="0" y="183642"/>
                  </a:lnTo>
                  <a:lnTo>
                    <a:pt x="0" y="226060"/>
                  </a:lnTo>
                  <a:lnTo>
                    <a:pt x="8128" y="266446"/>
                  </a:lnTo>
                  <a:lnTo>
                    <a:pt x="24257" y="302768"/>
                  </a:lnTo>
                  <a:lnTo>
                    <a:pt x="46482" y="335026"/>
                  </a:lnTo>
                  <a:lnTo>
                    <a:pt x="58547" y="347091"/>
                  </a:lnTo>
                  <a:lnTo>
                    <a:pt x="72644" y="361315"/>
                  </a:lnTo>
                  <a:lnTo>
                    <a:pt x="74676" y="363347"/>
                  </a:lnTo>
                  <a:lnTo>
                    <a:pt x="88773" y="375412"/>
                  </a:lnTo>
                  <a:lnTo>
                    <a:pt x="98933" y="381000"/>
                  </a:lnTo>
                  <a:lnTo>
                    <a:pt x="106934" y="385445"/>
                  </a:lnTo>
                  <a:lnTo>
                    <a:pt x="143256" y="401574"/>
                  </a:lnTo>
                  <a:lnTo>
                    <a:pt x="147320" y="402463"/>
                  </a:lnTo>
                  <a:lnTo>
                    <a:pt x="165481" y="406019"/>
                  </a:lnTo>
                  <a:lnTo>
                    <a:pt x="183642" y="409702"/>
                  </a:lnTo>
                  <a:lnTo>
                    <a:pt x="226060" y="409702"/>
                  </a:lnTo>
                  <a:lnTo>
                    <a:pt x="246253" y="405638"/>
                  </a:lnTo>
                  <a:lnTo>
                    <a:pt x="264414" y="401574"/>
                  </a:lnTo>
                  <a:lnTo>
                    <a:pt x="278511" y="395986"/>
                  </a:lnTo>
                  <a:lnTo>
                    <a:pt x="284607" y="393573"/>
                  </a:lnTo>
                  <a:lnTo>
                    <a:pt x="335026" y="363347"/>
                  </a:lnTo>
                  <a:lnTo>
                    <a:pt x="361315" y="335026"/>
                  </a:lnTo>
                  <a:lnTo>
                    <a:pt x="383413" y="302768"/>
                  </a:lnTo>
                  <a:lnTo>
                    <a:pt x="391541" y="288163"/>
                  </a:lnTo>
                  <a:lnTo>
                    <a:pt x="393573" y="284607"/>
                  </a:lnTo>
                  <a:lnTo>
                    <a:pt x="399669" y="266446"/>
                  </a:lnTo>
                  <a:lnTo>
                    <a:pt x="405638" y="246253"/>
                  </a:lnTo>
                  <a:lnTo>
                    <a:pt x="409702" y="205867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063110" y="2440889"/>
            <a:ext cx="111125" cy="22732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50" dirty="0">
                <a:latin typeface="Calibri"/>
                <a:cs typeface="Calibri"/>
              </a:rPr>
              <a:t>2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916679" y="2909316"/>
            <a:ext cx="410209" cy="407034"/>
            <a:chOff x="3916679" y="2909316"/>
            <a:chExt cx="410209" cy="407034"/>
          </a:xfrm>
        </p:grpSpPr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24299" y="2918460"/>
              <a:ext cx="391667" cy="39014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916680" y="2909315"/>
              <a:ext cx="410209" cy="407034"/>
            </a:xfrm>
            <a:custGeom>
              <a:avLst/>
              <a:gdLst/>
              <a:ahLst/>
              <a:cxnLst/>
              <a:rect l="l" t="t" r="r" b="b"/>
              <a:pathLst>
                <a:path w="410210" h="407035">
                  <a:moveTo>
                    <a:pt x="409702" y="203327"/>
                  </a:moveTo>
                  <a:lnTo>
                    <a:pt x="405638" y="163068"/>
                  </a:lnTo>
                  <a:lnTo>
                    <a:pt x="393573" y="124841"/>
                  </a:lnTo>
                  <a:lnTo>
                    <a:pt x="391541" y="121208"/>
                  </a:lnTo>
                  <a:lnTo>
                    <a:pt x="391541" y="185293"/>
                  </a:lnTo>
                  <a:lnTo>
                    <a:pt x="389509" y="183261"/>
                  </a:lnTo>
                  <a:lnTo>
                    <a:pt x="391541" y="203327"/>
                  </a:lnTo>
                  <a:lnTo>
                    <a:pt x="389509" y="223520"/>
                  </a:lnTo>
                  <a:lnTo>
                    <a:pt x="391541" y="221488"/>
                  </a:lnTo>
                  <a:lnTo>
                    <a:pt x="387477" y="241681"/>
                  </a:lnTo>
                  <a:lnTo>
                    <a:pt x="383413" y="259715"/>
                  </a:lnTo>
                  <a:lnTo>
                    <a:pt x="377444" y="275844"/>
                  </a:lnTo>
                  <a:lnTo>
                    <a:pt x="369316" y="294005"/>
                  </a:lnTo>
                  <a:lnTo>
                    <a:pt x="369316" y="291973"/>
                  </a:lnTo>
                  <a:lnTo>
                    <a:pt x="359283" y="308102"/>
                  </a:lnTo>
                  <a:lnTo>
                    <a:pt x="337058" y="336296"/>
                  </a:lnTo>
                  <a:lnTo>
                    <a:pt x="308737" y="358394"/>
                  </a:lnTo>
                  <a:lnTo>
                    <a:pt x="292608" y="368427"/>
                  </a:lnTo>
                  <a:lnTo>
                    <a:pt x="294640" y="368427"/>
                  </a:lnTo>
                  <a:lnTo>
                    <a:pt x="276479" y="376555"/>
                  </a:lnTo>
                  <a:lnTo>
                    <a:pt x="278511" y="376555"/>
                  </a:lnTo>
                  <a:lnTo>
                    <a:pt x="260350" y="382524"/>
                  </a:lnTo>
                  <a:lnTo>
                    <a:pt x="242189" y="386588"/>
                  </a:lnTo>
                  <a:lnTo>
                    <a:pt x="203835" y="390652"/>
                  </a:lnTo>
                  <a:lnTo>
                    <a:pt x="165481" y="386588"/>
                  </a:lnTo>
                  <a:lnTo>
                    <a:pt x="167513" y="386588"/>
                  </a:lnTo>
                  <a:lnTo>
                    <a:pt x="147320" y="382524"/>
                  </a:lnTo>
                  <a:lnTo>
                    <a:pt x="149352" y="382524"/>
                  </a:lnTo>
                  <a:lnTo>
                    <a:pt x="131191" y="376555"/>
                  </a:lnTo>
                  <a:lnTo>
                    <a:pt x="115062" y="368427"/>
                  </a:lnTo>
                  <a:lnTo>
                    <a:pt x="98933" y="358394"/>
                  </a:lnTo>
                  <a:lnTo>
                    <a:pt x="100965" y="358394"/>
                  </a:lnTo>
                  <a:lnTo>
                    <a:pt x="84709" y="348361"/>
                  </a:lnTo>
                  <a:lnTo>
                    <a:pt x="70612" y="336296"/>
                  </a:lnTo>
                  <a:lnTo>
                    <a:pt x="72644" y="336296"/>
                  </a:lnTo>
                  <a:lnTo>
                    <a:pt x="58547" y="322199"/>
                  </a:lnTo>
                  <a:lnTo>
                    <a:pt x="60579" y="322199"/>
                  </a:lnTo>
                  <a:lnTo>
                    <a:pt x="32258" y="275844"/>
                  </a:lnTo>
                  <a:lnTo>
                    <a:pt x="20193" y="241681"/>
                  </a:lnTo>
                  <a:lnTo>
                    <a:pt x="18161" y="221488"/>
                  </a:lnTo>
                  <a:lnTo>
                    <a:pt x="18161" y="223520"/>
                  </a:lnTo>
                  <a:lnTo>
                    <a:pt x="16129" y="203327"/>
                  </a:lnTo>
                  <a:lnTo>
                    <a:pt x="18161" y="183261"/>
                  </a:lnTo>
                  <a:lnTo>
                    <a:pt x="18161" y="185293"/>
                  </a:lnTo>
                  <a:lnTo>
                    <a:pt x="20193" y="165100"/>
                  </a:lnTo>
                  <a:lnTo>
                    <a:pt x="20193" y="167132"/>
                  </a:lnTo>
                  <a:lnTo>
                    <a:pt x="26289" y="146939"/>
                  </a:lnTo>
                  <a:lnTo>
                    <a:pt x="26289" y="148971"/>
                  </a:lnTo>
                  <a:lnTo>
                    <a:pt x="32258" y="130937"/>
                  </a:lnTo>
                  <a:lnTo>
                    <a:pt x="48387" y="98679"/>
                  </a:lnTo>
                  <a:lnTo>
                    <a:pt x="58547" y="86868"/>
                  </a:lnTo>
                  <a:lnTo>
                    <a:pt x="60579" y="84582"/>
                  </a:lnTo>
                  <a:lnTo>
                    <a:pt x="58547" y="84582"/>
                  </a:lnTo>
                  <a:lnTo>
                    <a:pt x="84709" y="58420"/>
                  </a:lnTo>
                  <a:lnTo>
                    <a:pt x="84709" y="60452"/>
                  </a:lnTo>
                  <a:lnTo>
                    <a:pt x="98933" y="49784"/>
                  </a:lnTo>
                  <a:lnTo>
                    <a:pt x="100965" y="48387"/>
                  </a:lnTo>
                  <a:lnTo>
                    <a:pt x="98933" y="48387"/>
                  </a:lnTo>
                  <a:lnTo>
                    <a:pt x="115062" y="38227"/>
                  </a:lnTo>
                  <a:lnTo>
                    <a:pt x="115062" y="40259"/>
                  </a:lnTo>
                  <a:lnTo>
                    <a:pt x="131191" y="30226"/>
                  </a:lnTo>
                  <a:lnTo>
                    <a:pt x="131191" y="32258"/>
                  </a:lnTo>
                  <a:lnTo>
                    <a:pt x="149352" y="24130"/>
                  </a:lnTo>
                  <a:lnTo>
                    <a:pt x="147320" y="26162"/>
                  </a:lnTo>
                  <a:lnTo>
                    <a:pt x="149352" y="25527"/>
                  </a:lnTo>
                  <a:lnTo>
                    <a:pt x="165481" y="20701"/>
                  </a:lnTo>
                  <a:lnTo>
                    <a:pt x="167513" y="20193"/>
                  </a:lnTo>
                  <a:lnTo>
                    <a:pt x="165481" y="20193"/>
                  </a:lnTo>
                  <a:lnTo>
                    <a:pt x="203835" y="16129"/>
                  </a:lnTo>
                  <a:lnTo>
                    <a:pt x="242189" y="20193"/>
                  </a:lnTo>
                  <a:lnTo>
                    <a:pt x="260350" y="26162"/>
                  </a:lnTo>
                  <a:lnTo>
                    <a:pt x="260350" y="24130"/>
                  </a:lnTo>
                  <a:lnTo>
                    <a:pt x="276479" y="31369"/>
                  </a:lnTo>
                  <a:lnTo>
                    <a:pt x="278511" y="32258"/>
                  </a:lnTo>
                  <a:lnTo>
                    <a:pt x="276479" y="30226"/>
                  </a:lnTo>
                  <a:lnTo>
                    <a:pt x="292608" y="39116"/>
                  </a:lnTo>
                  <a:lnTo>
                    <a:pt x="294640" y="40259"/>
                  </a:lnTo>
                  <a:lnTo>
                    <a:pt x="292608" y="38227"/>
                  </a:lnTo>
                  <a:lnTo>
                    <a:pt x="308737" y="48387"/>
                  </a:lnTo>
                  <a:lnTo>
                    <a:pt x="322961" y="60452"/>
                  </a:lnTo>
                  <a:lnTo>
                    <a:pt x="322961" y="58420"/>
                  </a:lnTo>
                  <a:lnTo>
                    <a:pt x="337058" y="72517"/>
                  </a:lnTo>
                  <a:lnTo>
                    <a:pt x="337058" y="70485"/>
                  </a:lnTo>
                  <a:lnTo>
                    <a:pt x="349123" y="84582"/>
                  </a:lnTo>
                  <a:lnTo>
                    <a:pt x="359283" y="98679"/>
                  </a:lnTo>
                  <a:lnTo>
                    <a:pt x="369316" y="114808"/>
                  </a:lnTo>
                  <a:lnTo>
                    <a:pt x="377444" y="130937"/>
                  </a:lnTo>
                  <a:lnTo>
                    <a:pt x="383413" y="148971"/>
                  </a:lnTo>
                  <a:lnTo>
                    <a:pt x="383413" y="146939"/>
                  </a:lnTo>
                  <a:lnTo>
                    <a:pt x="387477" y="167132"/>
                  </a:lnTo>
                  <a:lnTo>
                    <a:pt x="387477" y="165100"/>
                  </a:lnTo>
                  <a:lnTo>
                    <a:pt x="391541" y="185293"/>
                  </a:lnTo>
                  <a:lnTo>
                    <a:pt x="391541" y="121208"/>
                  </a:lnTo>
                  <a:lnTo>
                    <a:pt x="373380" y="88646"/>
                  </a:lnTo>
                  <a:lnTo>
                    <a:pt x="361315" y="74549"/>
                  </a:lnTo>
                  <a:lnTo>
                    <a:pt x="349123" y="58420"/>
                  </a:lnTo>
                  <a:lnTo>
                    <a:pt x="318897" y="34290"/>
                  </a:lnTo>
                  <a:lnTo>
                    <a:pt x="284607" y="16129"/>
                  </a:lnTo>
                  <a:lnTo>
                    <a:pt x="246253" y="4064"/>
                  </a:lnTo>
                  <a:lnTo>
                    <a:pt x="226060" y="0"/>
                  </a:lnTo>
                  <a:lnTo>
                    <a:pt x="183642" y="0"/>
                  </a:lnTo>
                  <a:lnTo>
                    <a:pt x="143256" y="8001"/>
                  </a:lnTo>
                  <a:lnTo>
                    <a:pt x="106934" y="24130"/>
                  </a:lnTo>
                  <a:lnTo>
                    <a:pt x="58547" y="58420"/>
                  </a:lnTo>
                  <a:lnTo>
                    <a:pt x="46482" y="74549"/>
                  </a:lnTo>
                  <a:lnTo>
                    <a:pt x="34290" y="88646"/>
                  </a:lnTo>
                  <a:lnTo>
                    <a:pt x="24257" y="106680"/>
                  </a:lnTo>
                  <a:lnTo>
                    <a:pt x="8128" y="143002"/>
                  </a:lnTo>
                  <a:lnTo>
                    <a:pt x="0" y="183261"/>
                  </a:lnTo>
                  <a:lnTo>
                    <a:pt x="0" y="223520"/>
                  </a:lnTo>
                  <a:lnTo>
                    <a:pt x="8128" y="263779"/>
                  </a:lnTo>
                  <a:lnTo>
                    <a:pt x="24257" y="299974"/>
                  </a:lnTo>
                  <a:lnTo>
                    <a:pt x="46482" y="334264"/>
                  </a:lnTo>
                  <a:lnTo>
                    <a:pt x="58547" y="346329"/>
                  </a:lnTo>
                  <a:lnTo>
                    <a:pt x="60579" y="348361"/>
                  </a:lnTo>
                  <a:lnTo>
                    <a:pt x="70612" y="356997"/>
                  </a:lnTo>
                  <a:lnTo>
                    <a:pt x="88773" y="372491"/>
                  </a:lnTo>
                  <a:lnTo>
                    <a:pt x="98933" y="378079"/>
                  </a:lnTo>
                  <a:lnTo>
                    <a:pt x="125095" y="392684"/>
                  </a:lnTo>
                  <a:lnTo>
                    <a:pt x="143256" y="398653"/>
                  </a:lnTo>
                  <a:lnTo>
                    <a:pt x="147320" y="399542"/>
                  </a:lnTo>
                  <a:lnTo>
                    <a:pt x="165481" y="403098"/>
                  </a:lnTo>
                  <a:lnTo>
                    <a:pt x="183642" y="406781"/>
                  </a:lnTo>
                  <a:lnTo>
                    <a:pt x="226060" y="406781"/>
                  </a:lnTo>
                  <a:lnTo>
                    <a:pt x="246253" y="402717"/>
                  </a:lnTo>
                  <a:lnTo>
                    <a:pt x="264414" y="398653"/>
                  </a:lnTo>
                  <a:lnTo>
                    <a:pt x="278511" y="394462"/>
                  </a:lnTo>
                  <a:lnTo>
                    <a:pt x="284607" y="392684"/>
                  </a:lnTo>
                  <a:lnTo>
                    <a:pt x="335026" y="360426"/>
                  </a:lnTo>
                  <a:lnTo>
                    <a:pt x="391541" y="287147"/>
                  </a:lnTo>
                  <a:lnTo>
                    <a:pt x="399669" y="263779"/>
                  </a:lnTo>
                  <a:lnTo>
                    <a:pt x="405638" y="245618"/>
                  </a:lnTo>
                  <a:lnTo>
                    <a:pt x="409702" y="203327"/>
                  </a:lnTo>
                  <a:close/>
                </a:path>
              </a:pathLst>
            </a:custGeom>
            <a:solidFill>
              <a:srgbClr val="0FCF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063110" y="2984119"/>
            <a:ext cx="110489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50" dirty="0">
                <a:latin typeface="Calibri"/>
                <a:cs typeface="Calibri"/>
              </a:rPr>
              <a:t>3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916679" y="3535679"/>
            <a:ext cx="410209" cy="410209"/>
            <a:chOff x="3916679" y="3535679"/>
            <a:chExt cx="410209" cy="410209"/>
          </a:xfrm>
        </p:grpSpPr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24299" y="3546347"/>
              <a:ext cx="391667" cy="38861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916680" y="3535679"/>
              <a:ext cx="410209" cy="410209"/>
            </a:xfrm>
            <a:custGeom>
              <a:avLst/>
              <a:gdLst/>
              <a:ahLst/>
              <a:cxnLst/>
              <a:rect l="l" t="t" r="r" b="b"/>
              <a:pathLst>
                <a:path w="410210" h="410210">
                  <a:moveTo>
                    <a:pt x="409702" y="203835"/>
                  </a:moveTo>
                  <a:lnTo>
                    <a:pt x="405638" y="163449"/>
                  </a:lnTo>
                  <a:lnTo>
                    <a:pt x="393573" y="125095"/>
                  </a:lnTo>
                  <a:lnTo>
                    <a:pt x="373380" y="90805"/>
                  </a:lnTo>
                  <a:lnTo>
                    <a:pt x="349123" y="60579"/>
                  </a:lnTo>
                  <a:lnTo>
                    <a:pt x="318897" y="34290"/>
                  </a:lnTo>
                  <a:lnTo>
                    <a:pt x="284607" y="16129"/>
                  </a:lnTo>
                  <a:lnTo>
                    <a:pt x="264414" y="10033"/>
                  </a:lnTo>
                  <a:lnTo>
                    <a:pt x="246253" y="4064"/>
                  </a:lnTo>
                  <a:lnTo>
                    <a:pt x="226060" y="0"/>
                  </a:lnTo>
                  <a:lnTo>
                    <a:pt x="183642" y="0"/>
                  </a:lnTo>
                  <a:lnTo>
                    <a:pt x="143256" y="10033"/>
                  </a:lnTo>
                  <a:lnTo>
                    <a:pt x="106934" y="24257"/>
                  </a:lnTo>
                  <a:lnTo>
                    <a:pt x="74676" y="46482"/>
                  </a:lnTo>
                  <a:lnTo>
                    <a:pt x="46482" y="74676"/>
                  </a:lnTo>
                  <a:lnTo>
                    <a:pt x="24257" y="106934"/>
                  </a:lnTo>
                  <a:lnTo>
                    <a:pt x="8128" y="143256"/>
                  </a:lnTo>
                  <a:lnTo>
                    <a:pt x="0" y="183642"/>
                  </a:lnTo>
                  <a:lnTo>
                    <a:pt x="0" y="226060"/>
                  </a:lnTo>
                  <a:lnTo>
                    <a:pt x="8128" y="266446"/>
                  </a:lnTo>
                  <a:lnTo>
                    <a:pt x="16129" y="284607"/>
                  </a:lnTo>
                  <a:lnTo>
                    <a:pt x="16129" y="205867"/>
                  </a:lnTo>
                  <a:lnTo>
                    <a:pt x="16256" y="204851"/>
                  </a:lnTo>
                  <a:lnTo>
                    <a:pt x="20193" y="165481"/>
                  </a:lnTo>
                  <a:lnTo>
                    <a:pt x="20193" y="167513"/>
                  </a:lnTo>
                  <a:lnTo>
                    <a:pt x="32258" y="131191"/>
                  </a:lnTo>
                  <a:lnTo>
                    <a:pt x="48387" y="98933"/>
                  </a:lnTo>
                  <a:lnTo>
                    <a:pt x="48387" y="100965"/>
                  </a:lnTo>
                  <a:lnTo>
                    <a:pt x="58547" y="87503"/>
                  </a:lnTo>
                  <a:lnTo>
                    <a:pt x="60579" y="84709"/>
                  </a:lnTo>
                  <a:lnTo>
                    <a:pt x="70612" y="74676"/>
                  </a:lnTo>
                  <a:lnTo>
                    <a:pt x="72644" y="72644"/>
                  </a:lnTo>
                  <a:lnTo>
                    <a:pt x="70612" y="72644"/>
                  </a:lnTo>
                  <a:lnTo>
                    <a:pt x="84709" y="60579"/>
                  </a:lnTo>
                  <a:lnTo>
                    <a:pt x="100965" y="48387"/>
                  </a:lnTo>
                  <a:lnTo>
                    <a:pt x="98933" y="50419"/>
                  </a:lnTo>
                  <a:lnTo>
                    <a:pt x="100965" y="49149"/>
                  </a:lnTo>
                  <a:lnTo>
                    <a:pt x="115062" y="40386"/>
                  </a:lnTo>
                  <a:lnTo>
                    <a:pt x="131191" y="32258"/>
                  </a:lnTo>
                  <a:lnTo>
                    <a:pt x="147320" y="26924"/>
                  </a:lnTo>
                  <a:lnTo>
                    <a:pt x="149352" y="26289"/>
                  </a:lnTo>
                  <a:lnTo>
                    <a:pt x="147320" y="26289"/>
                  </a:lnTo>
                  <a:lnTo>
                    <a:pt x="167513" y="20193"/>
                  </a:lnTo>
                  <a:lnTo>
                    <a:pt x="165481" y="22225"/>
                  </a:lnTo>
                  <a:lnTo>
                    <a:pt x="167513" y="21844"/>
                  </a:lnTo>
                  <a:lnTo>
                    <a:pt x="185674" y="18161"/>
                  </a:lnTo>
                  <a:lnTo>
                    <a:pt x="224028" y="18161"/>
                  </a:lnTo>
                  <a:lnTo>
                    <a:pt x="242189" y="22225"/>
                  </a:lnTo>
                  <a:lnTo>
                    <a:pt x="242189" y="20193"/>
                  </a:lnTo>
                  <a:lnTo>
                    <a:pt x="278511" y="32258"/>
                  </a:lnTo>
                  <a:lnTo>
                    <a:pt x="276479" y="32258"/>
                  </a:lnTo>
                  <a:lnTo>
                    <a:pt x="278511" y="33147"/>
                  </a:lnTo>
                  <a:lnTo>
                    <a:pt x="294640" y="40386"/>
                  </a:lnTo>
                  <a:lnTo>
                    <a:pt x="292608" y="40386"/>
                  </a:lnTo>
                  <a:lnTo>
                    <a:pt x="294640" y="41656"/>
                  </a:lnTo>
                  <a:lnTo>
                    <a:pt x="308737" y="50419"/>
                  </a:lnTo>
                  <a:lnTo>
                    <a:pt x="308737" y="48387"/>
                  </a:lnTo>
                  <a:lnTo>
                    <a:pt x="337058" y="72644"/>
                  </a:lnTo>
                  <a:lnTo>
                    <a:pt x="349123" y="86741"/>
                  </a:lnTo>
                  <a:lnTo>
                    <a:pt x="349123" y="84709"/>
                  </a:lnTo>
                  <a:lnTo>
                    <a:pt x="359283" y="100965"/>
                  </a:lnTo>
                  <a:lnTo>
                    <a:pt x="359283" y="98933"/>
                  </a:lnTo>
                  <a:lnTo>
                    <a:pt x="369316" y="115062"/>
                  </a:lnTo>
                  <a:lnTo>
                    <a:pt x="377444" y="131191"/>
                  </a:lnTo>
                  <a:lnTo>
                    <a:pt x="383413" y="149352"/>
                  </a:lnTo>
                  <a:lnTo>
                    <a:pt x="387477" y="167513"/>
                  </a:lnTo>
                  <a:lnTo>
                    <a:pt x="387477" y="165481"/>
                  </a:lnTo>
                  <a:lnTo>
                    <a:pt x="391541" y="185674"/>
                  </a:lnTo>
                  <a:lnTo>
                    <a:pt x="389509" y="185674"/>
                  </a:lnTo>
                  <a:lnTo>
                    <a:pt x="391414" y="204851"/>
                  </a:lnTo>
                  <a:lnTo>
                    <a:pt x="389509" y="224028"/>
                  </a:lnTo>
                  <a:lnTo>
                    <a:pt x="391541" y="224028"/>
                  </a:lnTo>
                  <a:lnTo>
                    <a:pt x="383413" y="260350"/>
                  </a:lnTo>
                  <a:lnTo>
                    <a:pt x="377444" y="278511"/>
                  </a:lnTo>
                  <a:lnTo>
                    <a:pt x="377444" y="276479"/>
                  </a:lnTo>
                  <a:lnTo>
                    <a:pt x="369316" y="294640"/>
                  </a:lnTo>
                  <a:lnTo>
                    <a:pt x="369316" y="292608"/>
                  </a:lnTo>
                  <a:lnTo>
                    <a:pt x="349123" y="324993"/>
                  </a:lnTo>
                  <a:lnTo>
                    <a:pt x="349123" y="322961"/>
                  </a:lnTo>
                  <a:lnTo>
                    <a:pt x="337058" y="337058"/>
                  </a:lnTo>
                  <a:lnTo>
                    <a:pt x="322961" y="349161"/>
                  </a:lnTo>
                  <a:lnTo>
                    <a:pt x="308737" y="359244"/>
                  </a:lnTo>
                  <a:lnTo>
                    <a:pt x="292608" y="369341"/>
                  </a:lnTo>
                  <a:lnTo>
                    <a:pt x="294640" y="369341"/>
                  </a:lnTo>
                  <a:lnTo>
                    <a:pt x="276479" y="377405"/>
                  </a:lnTo>
                  <a:lnTo>
                    <a:pt x="278511" y="377405"/>
                  </a:lnTo>
                  <a:lnTo>
                    <a:pt x="260350" y="383463"/>
                  </a:lnTo>
                  <a:lnTo>
                    <a:pt x="224028" y="391541"/>
                  </a:lnTo>
                  <a:lnTo>
                    <a:pt x="185674" y="391541"/>
                  </a:lnTo>
                  <a:lnTo>
                    <a:pt x="165481" y="387502"/>
                  </a:lnTo>
                  <a:lnTo>
                    <a:pt x="167513" y="387502"/>
                  </a:lnTo>
                  <a:lnTo>
                    <a:pt x="147320" y="383463"/>
                  </a:lnTo>
                  <a:lnTo>
                    <a:pt x="149352" y="383463"/>
                  </a:lnTo>
                  <a:lnTo>
                    <a:pt x="131191" y="377405"/>
                  </a:lnTo>
                  <a:lnTo>
                    <a:pt x="115062" y="369341"/>
                  </a:lnTo>
                  <a:lnTo>
                    <a:pt x="98933" y="359244"/>
                  </a:lnTo>
                  <a:lnTo>
                    <a:pt x="100965" y="359244"/>
                  </a:lnTo>
                  <a:lnTo>
                    <a:pt x="84709" y="349161"/>
                  </a:lnTo>
                  <a:lnTo>
                    <a:pt x="70612" y="337058"/>
                  </a:lnTo>
                  <a:lnTo>
                    <a:pt x="72644" y="337058"/>
                  </a:lnTo>
                  <a:lnTo>
                    <a:pt x="60579" y="324993"/>
                  </a:lnTo>
                  <a:lnTo>
                    <a:pt x="48387" y="308737"/>
                  </a:lnTo>
                  <a:lnTo>
                    <a:pt x="40386" y="292608"/>
                  </a:lnTo>
                  <a:lnTo>
                    <a:pt x="40386" y="294640"/>
                  </a:lnTo>
                  <a:lnTo>
                    <a:pt x="32258" y="276479"/>
                  </a:lnTo>
                  <a:lnTo>
                    <a:pt x="32258" y="278511"/>
                  </a:lnTo>
                  <a:lnTo>
                    <a:pt x="20193" y="242189"/>
                  </a:lnTo>
                  <a:lnTo>
                    <a:pt x="16256" y="204851"/>
                  </a:lnTo>
                  <a:lnTo>
                    <a:pt x="16129" y="284607"/>
                  </a:lnTo>
                  <a:lnTo>
                    <a:pt x="24257" y="302768"/>
                  </a:lnTo>
                  <a:lnTo>
                    <a:pt x="46482" y="335026"/>
                  </a:lnTo>
                  <a:lnTo>
                    <a:pt x="74676" y="363283"/>
                  </a:lnTo>
                  <a:lnTo>
                    <a:pt x="98933" y="380098"/>
                  </a:lnTo>
                  <a:lnTo>
                    <a:pt x="106934" y="385483"/>
                  </a:lnTo>
                  <a:lnTo>
                    <a:pt x="125095" y="393560"/>
                  </a:lnTo>
                  <a:lnTo>
                    <a:pt x="143256" y="399618"/>
                  </a:lnTo>
                  <a:lnTo>
                    <a:pt x="147320" y="400824"/>
                  </a:lnTo>
                  <a:lnTo>
                    <a:pt x="163449" y="405663"/>
                  </a:lnTo>
                  <a:lnTo>
                    <a:pt x="165481" y="405866"/>
                  </a:lnTo>
                  <a:lnTo>
                    <a:pt x="203835" y="409702"/>
                  </a:lnTo>
                  <a:lnTo>
                    <a:pt x="246253" y="405663"/>
                  </a:lnTo>
                  <a:lnTo>
                    <a:pt x="264414" y="399618"/>
                  </a:lnTo>
                  <a:lnTo>
                    <a:pt x="278511" y="395376"/>
                  </a:lnTo>
                  <a:lnTo>
                    <a:pt x="284607" y="393560"/>
                  </a:lnTo>
                  <a:lnTo>
                    <a:pt x="294640" y="389077"/>
                  </a:lnTo>
                  <a:lnTo>
                    <a:pt x="302768" y="385483"/>
                  </a:lnTo>
                  <a:lnTo>
                    <a:pt x="318897" y="373380"/>
                  </a:lnTo>
                  <a:lnTo>
                    <a:pt x="335026" y="363283"/>
                  </a:lnTo>
                  <a:lnTo>
                    <a:pt x="361315" y="335026"/>
                  </a:lnTo>
                  <a:lnTo>
                    <a:pt x="383413" y="302768"/>
                  </a:lnTo>
                  <a:lnTo>
                    <a:pt x="391541" y="288163"/>
                  </a:lnTo>
                  <a:lnTo>
                    <a:pt x="393573" y="284607"/>
                  </a:lnTo>
                  <a:lnTo>
                    <a:pt x="399669" y="266446"/>
                  </a:lnTo>
                  <a:lnTo>
                    <a:pt x="405638" y="246253"/>
                  </a:lnTo>
                  <a:lnTo>
                    <a:pt x="409702" y="203835"/>
                  </a:lnTo>
                  <a:close/>
                </a:path>
              </a:pathLst>
            </a:custGeom>
            <a:solidFill>
              <a:srgbClr val="09D0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063110" y="3611626"/>
            <a:ext cx="110489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b="1" spc="-50" dirty="0">
                <a:latin typeface="Calibri"/>
                <a:cs typeface="Calibri"/>
              </a:rPr>
              <a:t>4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601717" y="1746630"/>
            <a:ext cx="3164840" cy="487680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 marR="5080">
              <a:lnSpc>
                <a:spcPct val="76300"/>
              </a:lnSpc>
              <a:spcBef>
                <a:spcPts val="440"/>
              </a:spcBef>
            </a:pPr>
            <a:r>
              <a:rPr sz="1200" b="1" spc="-30" dirty="0">
                <a:latin typeface="Calibri"/>
                <a:cs typeface="Calibri"/>
              </a:rPr>
              <a:t>Teknologi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akan</a:t>
            </a:r>
            <a:r>
              <a:rPr sz="1200" b="1" spc="-6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membuat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kemampuan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masyarakat meningkat,</a:t>
            </a:r>
            <a:r>
              <a:rPr sz="1200" b="1" spc="2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menyediakan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alternatif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baru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untuk menyampaikan</a:t>
            </a:r>
            <a:r>
              <a:rPr sz="1200" b="1" spc="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ide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dan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opini.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561713" y="2344292"/>
            <a:ext cx="3808095" cy="206057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355600" marR="274320" indent="-342900">
              <a:lnSpc>
                <a:spcPct val="76300"/>
              </a:lnSpc>
              <a:spcBef>
                <a:spcPts val="440"/>
              </a:spcBef>
              <a:buFont typeface="Arial"/>
              <a:buChar char="•"/>
              <a:tabLst>
                <a:tab pos="355600" algn="l"/>
              </a:tabLst>
            </a:pPr>
            <a:r>
              <a:rPr sz="1200" spc="-30" dirty="0">
                <a:solidFill>
                  <a:srgbClr val="001F5F"/>
                </a:solidFill>
                <a:latin typeface="Calibri"/>
                <a:cs typeface="Calibri"/>
              </a:rPr>
              <a:t>Teknologi</a:t>
            </a:r>
            <a:r>
              <a:rPr sz="12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saat</a:t>
            </a:r>
            <a:r>
              <a:rPr sz="12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ini</a:t>
            </a:r>
            <a:r>
              <a:rPr sz="12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dapat</a:t>
            </a:r>
            <a:r>
              <a:rPr sz="12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memprediksi</a:t>
            </a:r>
            <a:r>
              <a:rPr sz="1200" spc="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apa</a:t>
            </a:r>
            <a:r>
              <a:rPr sz="12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2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001F5F"/>
                </a:solidFill>
                <a:latin typeface="Calibri"/>
                <a:cs typeface="Calibri"/>
              </a:rPr>
              <a:t>akan </a:t>
            </a: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terjadi</a:t>
            </a:r>
            <a:r>
              <a:rPr sz="12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sz="12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masa depan</a:t>
            </a:r>
            <a:r>
              <a:rPr sz="12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lebih</a:t>
            </a:r>
            <a:r>
              <a:rPr sz="12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baik</a:t>
            </a:r>
            <a:r>
              <a:rPr sz="12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daripada</a:t>
            </a:r>
            <a:r>
              <a:rPr sz="12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prediksi manusia.</a:t>
            </a:r>
            <a:endParaRPr sz="1200">
              <a:latin typeface="Calibri"/>
              <a:cs typeface="Calibri"/>
            </a:endParaRPr>
          </a:p>
          <a:p>
            <a:pPr marL="355600" marR="5080" indent="-342900">
              <a:lnSpc>
                <a:spcPts val="1220"/>
              </a:lnSpc>
              <a:spcBef>
                <a:spcPts val="680"/>
              </a:spcBef>
              <a:buFont typeface="Arial"/>
              <a:buChar char="•"/>
              <a:tabLst>
                <a:tab pos="355600" algn="l"/>
              </a:tabLst>
            </a:pP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Komputer</a:t>
            </a:r>
            <a:r>
              <a:rPr sz="12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akan</a:t>
            </a:r>
            <a:r>
              <a:rPr sz="12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belajar</a:t>
            </a:r>
            <a:r>
              <a:rPr sz="12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2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memaknai</a:t>
            </a:r>
            <a:r>
              <a:rPr sz="12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data</a:t>
            </a:r>
            <a:r>
              <a:rPr sz="12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01F5F"/>
                </a:solidFill>
                <a:latin typeface="Calibri"/>
                <a:cs typeface="Calibri"/>
              </a:rPr>
              <a:t>dan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informasi</a:t>
            </a:r>
            <a:r>
              <a:rPr sz="1200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2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tidak</a:t>
            </a:r>
            <a:r>
              <a:rPr sz="1200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terstruktur</a:t>
            </a:r>
            <a:r>
              <a:rPr sz="12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sekalipun</a:t>
            </a: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 untuk</a:t>
            </a:r>
            <a:r>
              <a:rPr sz="1200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melihat </a:t>
            </a: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pola</a:t>
            </a:r>
            <a:r>
              <a:rPr sz="12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2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001F5F"/>
                </a:solidFill>
                <a:latin typeface="Calibri"/>
                <a:cs typeface="Calibri"/>
              </a:rPr>
              <a:t>mengantisipasi</a:t>
            </a:r>
            <a:r>
              <a:rPr sz="120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01F5F"/>
                </a:solidFill>
                <a:latin typeface="Calibri"/>
                <a:cs typeface="Calibri"/>
              </a:rPr>
              <a:t>kejadian-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kejadian</a:t>
            </a:r>
            <a:r>
              <a:rPr sz="1200" spc="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sz="12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masa</a:t>
            </a:r>
            <a:r>
              <a:rPr sz="1200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001F5F"/>
                </a:solidFill>
                <a:latin typeface="Calibri"/>
                <a:cs typeface="Calibri"/>
              </a:rPr>
              <a:t>yang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akan</a:t>
            </a:r>
            <a:r>
              <a:rPr sz="1200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datang</a:t>
            </a:r>
            <a:endParaRPr sz="1200">
              <a:latin typeface="Calibri"/>
              <a:cs typeface="Calibri"/>
            </a:endParaRPr>
          </a:p>
          <a:p>
            <a:pPr marL="355600" marR="43815" indent="-342900">
              <a:lnSpc>
                <a:spcPts val="1220"/>
              </a:lnSpc>
              <a:spcBef>
                <a:spcPts val="715"/>
              </a:spcBef>
              <a:buFont typeface="Arial"/>
              <a:buChar char="•"/>
              <a:tabLst>
                <a:tab pos="355600" algn="l"/>
              </a:tabLst>
            </a:pP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Disisi</a:t>
            </a:r>
            <a:r>
              <a:rPr sz="1200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lain,</a:t>
            </a:r>
            <a:r>
              <a:rPr sz="12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McKinsey</a:t>
            </a:r>
            <a:r>
              <a:rPr sz="12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(2016)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 mengeluarkan</a:t>
            </a:r>
            <a:r>
              <a:rPr sz="1200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hasil penelitian,</a:t>
            </a:r>
            <a:r>
              <a:rPr sz="12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bahwa</a:t>
            </a:r>
            <a:r>
              <a:rPr sz="12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teknologi</a:t>
            </a:r>
            <a:r>
              <a:rPr sz="120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yang</a:t>
            </a:r>
            <a:r>
              <a:rPr sz="1200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berkembang</a:t>
            </a: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 pada</a:t>
            </a:r>
            <a:r>
              <a:rPr sz="1200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001F5F"/>
                </a:solidFill>
                <a:latin typeface="Calibri"/>
                <a:cs typeface="Calibri"/>
              </a:rPr>
              <a:t>era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revolusi</a:t>
            </a:r>
            <a:r>
              <a:rPr sz="1200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001F5F"/>
                </a:solidFill>
                <a:latin typeface="Calibri"/>
                <a:cs typeface="Calibri"/>
              </a:rPr>
              <a:t>industri</a:t>
            </a:r>
            <a:r>
              <a:rPr sz="1200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4.0</a:t>
            </a:r>
            <a:r>
              <a:rPr sz="1200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001F5F"/>
                </a:solidFill>
                <a:latin typeface="Calibri"/>
                <a:cs typeface="Calibri"/>
              </a:rPr>
              <a:t>ini</a:t>
            </a:r>
            <a:r>
              <a:rPr sz="1200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1F5F"/>
                </a:solidFill>
                <a:latin typeface="Calibri"/>
                <a:cs typeface="Calibri"/>
              </a:rPr>
              <a:t>dapat</a:t>
            </a:r>
            <a:r>
              <a:rPr sz="1200" b="1" spc="-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1F5F"/>
                </a:solidFill>
                <a:latin typeface="Calibri"/>
                <a:cs typeface="Calibri"/>
              </a:rPr>
              <a:t>membantu</a:t>
            </a:r>
            <a:r>
              <a:rPr sz="12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001F5F"/>
                </a:solidFill>
                <a:latin typeface="Calibri"/>
                <a:cs typeface="Calibri"/>
              </a:rPr>
              <a:t>pemerintah </a:t>
            </a:r>
            <a:r>
              <a:rPr sz="1200" b="1" dirty="0">
                <a:solidFill>
                  <a:srgbClr val="001F5F"/>
                </a:solidFill>
                <a:latin typeface="Calibri"/>
                <a:cs typeface="Calibri"/>
              </a:rPr>
              <a:t>daerah</a:t>
            </a:r>
            <a:r>
              <a:rPr sz="12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1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1F5F"/>
                </a:solidFill>
                <a:latin typeface="Calibri"/>
                <a:cs typeface="Calibri"/>
              </a:rPr>
              <a:t>pusat</a:t>
            </a:r>
            <a:r>
              <a:rPr sz="1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01F5F"/>
                </a:solidFill>
                <a:latin typeface="Calibri"/>
                <a:cs typeface="Calibri"/>
              </a:rPr>
              <a:t>untuk</a:t>
            </a:r>
            <a:r>
              <a:rPr sz="12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001F5F"/>
                </a:solidFill>
                <a:latin typeface="Calibri"/>
                <a:cs typeface="Calibri"/>
              </a:rPr>
              <a:t>mengakselarasi</a:t>
            </a:r>
            <a:r>
              <a:rPr sz="12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001F5F"/>
                </a:solidFill>
                <a:latin typeface="Calibri"/>
                <a:cs typeface="Calibri"/>
              </a:rPr>
              <a:t>pemberian pelayanan</a:t>
            </a:r>
            <a:r>
              <a:rPr sz="12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001F5F"/>
                </a:solidFill>
                <a:latin typeface="Calibri"/>
                <a:cs typeface="Calibri"/>
              </a:rPr>
              <a:t>kepada</a:t>
            </a:r>
            <a:r>
              <a:rPr sz="12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001F5F"/>
                </a:solidFill>
                <a:latin typeface="Calibri"/>
                <a:cs typeface="Calibri"/>
              </a:rPr>
              <a:t>masyarakat.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38555" y="1927860"/>
            <a:ext cx="2878455" cy="2301240"/>
            <a:chOff x="638555" y="1927860"/>
            <a:chExt cx="2878455" cy="2301240"/>
          </a:xfrm>
        </p:grpSpPr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1603" y="1927860"/>
              <a:ext cx="2872739" cy="2299716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38556" y="1927859"/>
              <a:ext cx="2878455" cy="2301240"/>
            </a:xfrm>
            <a:custGeom>
              <a:avLst/>
              <a:gdLst/>
              <a:ahLst/>
              <a:cxnLst/>
              <a:rect l="l" t="t" r="r" b="b"/>
              <a:pathLst>
                <a:path w="2878454" h="2301240">
                  <a:moveTo>
                    <a:pt x="2878328" y="0"/>
                  </a:moveTo>
                  <a:lnTo>
                    <a:pt x="2875407" y="0"/>
                  </a:lnTo>
                  <a:lnTo>
                    <a:pt x="2875407" y="2032"/>
                  </a:lnTo>
                  <a:lnTo>
                    <a:pt x="2875407" y="2297430"/>
                  </a:lnTo>
                  <a:lnTo>
                    <a:pt x="5816" y="2297430"/>
                  </a:lnTo>
                  <a:lnTo>
                    <a:pt x="5816" y="2298700"/>
                  </a:lnTo>
                  <a:lnTo>
                    <a:pt x="5816" y="2299144"/>
                  </a:lnTo>
                  <a:lnTo>
                    <a:pt x="5168" y="2298700"/>
                  </a:lnTo>
                  <a:lnTo>
                    <a:pt x="5816" y="2298700"/>
                  </a:lnTo>
                  <a:lnTo>
                    <a:pt x="5816" y="2297430"/>
                  </a:lnTo>
                  <a:lnTo>
                    <a:pt x="4254" y="2297430"/>
                  </a:lnTo>
                  <a:lnTo>
                    <a:pt x="4254" y="2298065"/>
                  </a:lnTo>
                  <a:lnTo>
                    <a:pt x="2908" y="2297125"/>
                  </a:lnTo>
                  <a:lnTo>
                    <a:pt x="5816" y="2297125"/>
                  </a:lnTo>
                  <a:lnTo>
                    <a:pt x="5816" y="2032"/>
                  </a:lnTo>
                  <a:lnTo>
                    <a:pt x="2875407" y="2032"/>
                  </a:lnTo>
                  <a:lnTo>
                    <a:pt x="2875407" y="0"/>
                  </a:lnTo>
                  <a:lnTo>
                    <a:pt x="5816" y="0"/>
                  </a:lnTo>
                  <a:lnTo>
                    <a:pt x="3987" y="1282"/>
                  </a:lnTo>
                  <a:lnTo>
                    <a:pt x="3987" y="0"/>
                  </a:lnTo>
                  <a:lnTo>
                    <a:pt x="0" y="0"/>
                  </a:lnTo>
                  <a:lnTo>
                    <a:pt x="0" y="2540"/>
                  </a:lnTo>
                  <a:lnTo>
                    <a:pt x="0" y="2301240"/>
                  </a:lnTo>
                  <a:lnTo>
                    <a:pt x="2908" y="2301240"/>
                  </a:lnTo>
                  <a:lnTo>
                    <a:pt x="5816" y="2301151"/>
                  </a:lnTo>
                  <a:lnTo>
                    <a:pt x="2875407" y="2301240"/>
                  </a:lnTo>
                  <a:lnTo>
                    <a:pt x="2878328" y="2301151"/>
                  </a:lnTo>
                  <a:lnTo>
                    <a:pt x="2878328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855980" y="2076068"/>
            <a:ext cx="2527935" cy="1878964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marR="5080" indent="-635" algn="ctr">
              <a:lnSpc>
                <a:spcPct val="84000"/>
              </a:lnSpc>
              <a:spcBef>
                <a:spcPts val="400"/>
              </a:spcBef>
            </a:pPr>
            <a:r>
              <a:rPr sz="1600" spc="-35" dirty="0">
                <a:latin typeface="Calibri"/>
                <a:cs typeface="Calibri"/>
              </a:rPr>
              <a:t>Para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ahli</a:t>
            </a:r>
            <a:r>
              <a:rPr sz="1600" spc="-9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mengatakan</a:t>
            </a:r>
            <a:r>
              <a:rPr sz="1600" spc="13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bahwa </a:t>
            </a:r>
            <a:r>
              <a:rPr sz="1600" spc="-25" dirty="0">
                <a:latin typeface="Calibri"/>
                <a:cs typeface="Calibri"/>
              </a:rPr>
              <a:t>cara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administrasi</a:t>
            </a:r>
            <a:r>
              <a:rPr sz="1600" spc="1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publik</a:t>
            </a:r>
            <a:r>
              <a:rPr sz="1600" spc="-9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untuk </a:t>
            </a:r>
            <a:r>
              <a:rPr sz="1600" dirty="0">
                <a:latin typeface="Calibri"/>
                <a:cs typeface="Calibri"/>
              </a:rPr>
              <a:t>bertahan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</a:t>
            </a:r>
            <a:r>
              <a:rPr sz="1600" spc="29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era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disrupsi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yang </a:t>
            </a:r>
            <a:r>
              <a:rPr sz="1600" spc="-10" dirty="0">
                <a:latin typeface="Calibri"/>
                <a:cs typeface="Calibri"/>
              </a:rPr>
              <a:t>diakibatkan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oleh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revolusi industri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4.0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ini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adalah</a:t>
            </a:r>
            <a:r>
              <a:rPr sz="1600" spc="-8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para </a:t>
            </a:r>
            <a:r>
              <a:rPr sz="1600" spc="-10" dirty="0">
                <a:latin typeface="Calibri"/>
                <a:cs typeface="Calibri"/>
              </a:rPr>
              <a:t>pejabat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publik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harus</a:t>
            </a:r>
            <a:r>
              <a:rPr sz="1600" b="1" spc="33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memiliki kapasitas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untuk</a:t>
            </a:r>
            <a:r>
              <a:rPr sz="1600" b="1" spc="28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beradaptasi </a:t>
            </a:r>
            <a:r>
              <a:rPr sz="1600" b="1" dirty="0">
                <a:latin typeface="Calibri"/>
                <a:cs typeface="Calibri"/>
              </a:rPr>
              <a:t>dengan</a:t>
            </a:r>
            <a:r>
              <a:rPr sz="1600" b="1" spc="285" dirty="0">
                <a:latin typeface="Calibri"/>
                <a:cs typeface="Calibri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teknologi</a:t>
            </a:r>
            <a:r>
              <a:rPr sz="1600" b="1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saat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ini.</a:t>
            </a:r>
            <a:endParaRPr sz="1600" dirty="0">
              <a:latin typeface="Calibri"/>
              <a:cs typeface="Calibri"/>
            </a:endParaRPr>
          </a:p>
          <a:p>
            <a:pPr algn="ctr">
              <a:lnSpc>
                <a:spcPts val="1380"/>
              </a:lnSpc>
            </a:pPr>
            <a:r>
              <a:rPr sz="1600" spc="-10" dirty="0">
                <a:latin typeface="Calibri"/>
                <a:cs typeface="Calibri"/>
              </a:rPr>
              <a:t>Mengapa?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504935" y="4791862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888888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33771" y="-1"/>
            <a:ext cx="4110228" cy="512978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01218" y="1329054"/>
            <a:ext cx="439674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4A4F57"/>
                </a:solidFill>
              </a:rPr>
              <a:t>Transformasi</a:t>
            </a:r>
            <a:r>
              <a:rPr sz="1600" spc="-5" dirty="0">
                <a:solidFill>
                  <a:srgbClr val="4A4F57"/>
                </a:solidFill>
              </a:rPr>
              <a:t> </a:t>
            </a:r>
            <a:r>
              <a:rPr sz="1600" dirty="0">
                <a:solidFill>
                  <a:srgbClr val="4A4F57"/>
                </a:solidFill>
              </a:rPr>
              <a:t>Digital</a:t>
            </a:r>
            <a:r>
              <a:rPr sz="1600" spc="-20" dirty="0">
                <a:solidFill>
                  <a:srgbClr val="4A4F57"/>
                </a:solidFill>
              </a:rPr>
              <a:t> </a:t>
            </a:r>
            <a:r>
              <a:rPr sz="1600" b="0" spc="-10" dirty="0">
                <a:solidFill>
                  <a:srgbClr val="4A4F57"/>
                </a:solidFill>
                <a:latin typeface="Calibri"/>
                <a:cs typeface="Calibri"/>
              </a:rPr>
              <a:t>adalah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600" b="0" dirty="0">
                <a:solidFill>
                  <a:srgbClr val="4A4F57"/>
                </a:solidFill>
                <a:latin typeface="Calibri"/>
                <a:cs typeface="Calibri"/>
              </a:rPr>
              <a:t>proses</a:t>
            </a:r>
            <a:r>
              <a:rPr sz="1600" b="0" spc="-35" dirty="0">
                <a:solidFill>
                  <a:srgbClr val="4A4F57"/>
                </a:solidFill>
                <a:latin typeface="Calibri"/>
                <a:cs typeface="Calibri"/>
              </a:rPr>
              <a:t> </a:t>
            </a:r>
            <a:r>
              <a:rPr sz="1600" b="0" dirty="0">
                <a:solidFill>
                  <a:srgbClr val="4A4F57"/>
                </a:solidFill>
                <a:latin typeface="Calibri"/>
                <a:cs typeface="Calibri"/>
              </a:rPr>
              <a:t>penggunaan</a:t>
            </a:r>
            <a:r>
              <a:rPr sz="1600" b="0" spc="-55" dirty="0">
                <a:solidFill>
                  <a:srgbClr val="4A4F57"/>
                </a:solidFill>
                <a:latin typeface="Calibri"/>
                <a:cs typeface="Calibri"/>
              </a:rPr>
              <a:t> </a:t>
            </a:r>
            <a:r>
              <a:rPr sz="1600" b="0" dirty="0">
                <a:solidFill>
                  <a:srgbClr val="4A4F57"/>
                </a:solidFill>
                <a:latin typeface="Calibri"/>
                <a:cs typeface="Calibri"/>
              </a:rPr>
              <a:t>teknologi</a:t>
            </a:r>
            <a:r>
              <a:rPr sz="1600" b="0" spc="-45" dirty="0">
                <a:solidFill>
                  <a:srgbClr val="4A4F57"/>
                </a:solidFill>
                <a:latin typeface="Calibri"/>
                <a:cs typeface="Calibri"/>
              </a:rPr>
              <a:t> </a:t>
            </a:r>
            <a:r>
              <a:rPr sz="1600" b="0" spc="-10" dirty="0">
                <a:solidFill>
                  <a:srgbClr val="4A4F57"/>
                </a:solidFill>
                <a:latin typeface="Calibri"/>
                <a:cs typeface="Calibri"/>
              </a:rPr>
              <a:t>informasi</a:t>
            </a:r>
            <a:r>
              <a:rPr sz="1600" b="0" spc="-45" dirty="0">
                <a:solidFill>
                  <a:srgbClr val="4A4F57"/>
                </a:solidFill>
                <a:latin typeface="Calibri"/>
                <a:cs typeface="Calibri"/>
              </a:rPr>
              <a:t> </a:t>
            </a:r>
            <a:r>
              <a:rPr sz="1600" b="0" spc="-25" dirty="0">
                <a:solidFill>
                  <a:srgbClr val="4A4F57"/>
                </a:solidFill>
                <a:latin typeface="Calibri"/>
                <a:cs typeface="Calibri"/>
              </a:rPr>
              <a:t>dan </a:t>
            </a:r>
            <a:r>
              <a:rPr sz="1600" b="0" spc="-10" dirty="0">
                <a:solidFill>
                  <a:srgbClr val="4A4F57"/>
                </a:solidFill>
                <a:latin typeface="Calibri"/>
                <a:cs typeface="Calibri"/>
              </a:rPr>
              <a:t>komunikasi</a:t>
            </a:r>
            <a:r>
              <a:rPr sz="1600" b="0" spc="-30" dirty="0">
                <a:solidFill>
                  <a:srgbClr val="4A4F57"/>
                </a:solidFill>
                <a:latin typeface="Calibri"/>
                <a:cs typeface="Calibri"/>
              </a:rPr>
              <a:t> </a:t>
            </a:r>
            <a:r>
              <a:rPr sz="1600" b="0" dirty="0">
                <a:solidFill>
                  <a:srgbClr val="4A4F57"/>
                </a:solidFill>
                <a:latin typeface="Calibri"/>
                <a:cs typeface="Calibri"/>
              </a:rPr>
              <a:t>untuk</a:t>
            </a:r>
            <a:r>
              <a:rPr sz="1600" b="0" spc="-30" dirty="0">
                <a:solidFill>
                  <a:srgbClr val="4A4F57"/>
                </a:solidFill>
                <a:latin typeface="Calibri"/>
                <a:cs typeface="Calibri"/>
              </a:rPr>
              <a:t> </a:t>
            </a:r>
            <a:r>
              <a:rPr sz="1600" b="0" spc="-10" dirty="0">
                <a:solidFill>
                  <a:srgbClr val="4A4F57"/>
                </a:solidFill>
                <a:latin typeface="Calibri"/>
                <a:cs typeface="Calibri"/>
              </a:rPr>
              <a:t>melakukan</a:t>
            </a:r>
            <a:r>
              <a:rPr sz="1600" b="0" spc="-20" dirty="0">
                <a:solidFill>
                  <a:srgbClr val="4A4F57"/>
                </a:solidFill>
                <a:latin typeface="Calibri"/>
                <a:cs typeface="Calibri"/>
              </a:rPr>
              <a:t> </a:t>
            </a:r>
            <a:r>
              <a:rPr sz="1600" b="0" dirty="0">
                <a:solidFill>
                  <a:srgbClr val="4A4F57"/>
                </a:solidFill>
                <a:latin typeface="Calibri"/>
                <a:cs typeface="Calibri"/>
              </a:rPr>
              <a:t>perubahan</a:t>
            </a:r>
            <a:r>
              <a:rPr sz="1600" b="0" spc="-20" dirty="0">
                <a:solidFill>
                  <a:srgbClr val="4A4F57"/>
                </a:solidFill>
                <a:latin typeface="Calibri"/>
                <a:cs typeface="Calibri"/>
              </a:rPr>
              <a:t> </a:t>
            </a:r>
            <a:r>
              <a:rPr sz="1600" b="0" dirty="0">
                <a:solidFill>
                  <a:srgbClr val="4A4F57"/>
                </a:solidFill>
                <a:latin typeface="Calibri"/>
                <a:cs typeface="Calibri"/>
              </a:rPr>
              <a:t>pada</a:t>
            </a:r>
            <a:r>
              <a:rPr sz="1600" b="0" spc="-25" dirty="0">
                <a:solidFill>
                  <a:srgbClr val="4A4F57"/>
                </a:solidFill>
                <a:latin typeface="Calibri"/>
                <a:cs typeface="Calibri"/>
              </a:rPr>
              <a:t> </a:t>
            </a:r>
            <a:r>
              <a:rPr sz="1600" b="0" spc="-10" dirty="0">
                <a:solidFill>
                  <a:srgbClr val="4A4F57"/>
                </a:solidFill>
                <a:latin typeface="Calibri"/>
                <a:cs typeface="Calibri"/>
              </a:rPr>
              <a:t>proses kegiatan</a:t>
            </a:r>
            <a:r>
              <a:rPr sz="1600" b="0" spc="-50" dirty="0">
                <a:solidFill>
                  <a:srgbClr val="4A4F57"/>
                </a:solidFill>
                <a:latin typeface="Calibri"/>
                <a:cs typeface="Calibri"/>
              </a:rPr>
              <a:t> </a:t>
            </a:r>
            <a:r>
              <a:rPr sz="1600" b="0" spc="-10" dirty="0">
                <a:solidFill>
                  <a:srgbClr val="4A4F57"/>
                </a:solidFill>
                <a:latin typeface="Calibri"/>
                <a:cs typeface="Calibri"/>
              </a:rPr>
              <a:t>masyarakat,</a:t>
            </a:r>
            <a:r>
              <a:rPr sz="1600" b="0" spc="-20" dirty="0">
                <a:solidFill>
                  <a:srgbClr val="4A4F57"/>
                </a:solidFill>
                <a:latin typeface="Calibri"/>
                <a:cs typeface="Calibri"/>
              </a:rPr>
              <a:t> </a:t>
            </a:r>
            <a:r>
              <a:rPr sz="1600" b="0" dirty="0">
                <a:solidFill>
                  <a:srgbClr val="4A4F57"/>
                </a:solidFill>
                <a:latin typeface="Calibri"/>
                <a:cs typeface="Calibri"/>
              </a:rPr>
              <a:t>dunia</a:t>
            </a:r>
            <a:r>
              <a:rPr sz="1600" b="0" spc="-35" dirty="0">
                <a:solidFill>
                  <a:srgbClr val="4A4F57"/>
                </a:solidFill>
                <a:latin typeface="Calibri"/>
                <a:cs typeface="Calibri"/>
              </a:rPr>
              <a:t> </a:t>
            </a:r>
            <a:r>
              <a:rPr sz="1600" b="0" dirty="0">
                <a:solidFill>
                  <a:srgbClr val="4A4F57"/>
                </a:solidFill>
                <a:latin typeface="Calibri"/>
                <a:cs typeface="Calibri"/>
              </a:rPr>
              <a:t>usaha,</a:t>
            </a:r>
            <a:r>
              <a:rPr sz="1600" b="0" spc="-40" dirty="0">
                <a:solidFill>
                  <a:srgbClr val="4A4F57"/>
                </a:solidFill>
                <a:latin typeface="Calibri"/>
                <a:cs typeface="Calibri"/>
              </a:rPr>
              <a:t> </a:t>
            </a:r>
            <a:r>
              <a:rPr sz="1600" b="0" spc="-10" dirty="0">
                <a:solidFill>
                  <a:srgbClr val="4A4F57"/>
                </a:solidFill>
                <a:latin typeface="Calibri"/>
                <a:cs typeface="Calibri"/>
              </a:rPr>
              <a:t>maupun pemerintah</a:t>
            </a:r>
            <a:r>
              <a:rPr sz="1600" b="0" spc="-15" dirty="0">
                <a:solidFill>
                  <a:srgbClr val="4A4F57"/>
                </a:solidFill>
                <a:latin typeface="Calibri"/>
                <a:cs typeface="Calibri"/>
              </a:rPr>
              <a:t> </a:t>
            </a:r>
            <a:r>
              <a:rPr sz="1600" b="0" dirty="0">
                <a:solidFill>
                  <a:srgbClr val="4A4F57"/>
                </a:solidFill>
                <a:latin typeface="Calibri"/>
                <a:cs typeface="Calibri"/>
              </a:rPr>
              <a:t>dalam</a:t>
            </a:r>
            <a:r>
              <a:rPr sz="1600" b="0" spc="-45" dirty="0">
                <a:solidFill>
                  <a:srgbClr val="4A4F57"/>
                </a:solidFill>
                <a:latin typeface="Calibri"/>
                <a:cs typeface="Calibri"/>
              </a:rPr>
              <a:t> </a:t>
            </a:r>
            <a:r>
              <a:rPr sz="1600" b="0" spc="-10" dirty="0">
                <a:solidFill>
                  <a:srgbClr val="4A4F57"/>
                </a:solidFill>
                <a:latin typeface="Calibri"/>
                <a:cs typeface="Calibri"/>
              </a:rPr>
              <a:t>melakukan</a:t>
            </a:r>
            <a:r>
              <a:rPr sz="1600" b="0" spc="-25" dirty="0">
                <a:solidFill>
                  <a:srgbClr val="4A4F57"/>
                </a:solidFill>
                <a:latin typeface="Calibri"/>
                <a:cs typeface="Calibri"/>
              </a:rPr>
              <a:t> </a:t>
            </a:r>
            <a:r>
              <a:rPr sz="1600" b="0" dirty="0">
                <a:solidFill>
                  <a:srgbClr val="4A4F57"/>
                </a:solidFill>
                <a:latin typeface="Calibri"/>
                <a:cs typeface="Calibri"/>
              </a:rPr>
              <a:t>proses</a:t>
            </a:r>
            <a:r>
              <a:rPr sz="1600" b="0" spc="-10" dirty="0">
                <a:solidFill>
                  <a:srgbClr val="4A4F57"/>
                </a:solidFill>
                <a:latin typeface="Calibri"/>
                <a:cs typeface="Calibri"/>
              </a:rPr>
              <a:t> bisnis.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1218" y="2723514"/>
            <a:ext cx="439928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“Transformasi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Digital</a:t>
            </a:r>
            <a:r>
              <a:rPr sz="1600" spc="-7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Adalah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Suatu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Proses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Perubahan </a:t>
            </a:r>
            <a:r>
              <a:rPr sz="1600" dirty="0">
                <a:latin typeface="Calibri"/>
                <a:cs typeface="Calibri"/>
              </a:rPr>
              <a:t>Ke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Masa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Depan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(Irreversible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Change)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Yang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Didasari </a:t>
            </a:r>
            <a:r>
              <a:rPr sz="1600" dirty="0">
                <a:latin typeface="Calibri"/>
                <a:cs typeface="Calibri"/>
              </a:rPr>
              <a:t>Pada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Pemanfaatan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Teknologi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Informasi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Dan </a:t>
            </a:r>
            <a:r>
              <a:rPr sz="1600" spc="-10" dirty="0">
                <a:latin typeface="Calibri"/>
                <a:cs typeface="Calibri"/>
              </a:rPr>
              <a:t>Komunikasi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Secara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Signifikan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Untuk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Memberikan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Calibri"/>
                <a:cs typeface="Calibri"/>
              </a:rPr>
              <a:t>Nilai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Tambah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Bagi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Perusahaan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Atau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Korporasi.”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04935" y="4791862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888888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169920" y="193485"/>
            <a:ext cx="5974080" cy="4936490"/>
            <a:chOff x="3169920" y="193485"/>
            <a:chExt cx="5974080" cy="493649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69920" y="193485"/>
              <a:ext cx="5974080" cy="49362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colorTemperature colorTemp="4700"/>
                      </a14:imgEffect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64992" y="388619"/>
              <a:ext cx="5501640" cy="436626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504935" y="4791862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888888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2" y="1146047"/>
            <a:ext cx="4541517" cy="385473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24399" y="666750"/>
            <a:ext cx="4236719" cy="425272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504935" y="4791862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888888"/>
                </a:solidFill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 rotWithShape="1">
          <a:blip r:embed="rId2" cstate="print"/>
          <a:srcRect t="-1" b="-2930"/>
          <a:stretch/>
        </p:blipFill>
        <p:spPr>
          <a:xfrm>
            <a:off x="183643" y="896112"/>
            <a:ext cx="4619243" cy="424738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24400" y="666750"/>
            <a:ext cx="4419600" cy="424738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504935" y="4791862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888888"/>
                </a:solidFill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59708" y="819151"/>
            <a:ext cx="5579492" cy="43243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059179"/>
            <a:ext cx="3230879" cy="408431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427211" y="4791862"/>
            <a:ext cx="18097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5885"/>
            <a:ext cx="9144000" cy="51434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286000" y="1494884"/>
            <a:ext cx="6477000" cy="215373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307465" indent="-342900">
              <a:lnSpc>
                <a:spcPct val="100000"/>
              </a:lnSpc>
              <a:spcBef>
                <a:spcPts val="95"/>
              </a:spcBef>
              <a:buClr>
                <a:srgbClr val="1F2023"/>
              </a:buClr>
              <a:buFont typeface="Arial"/>
              <a:buChar char="•"/>
              <a:tabLst>
                <a:tab pos="355600" algn="l"/>
              </a:tabLst>
            </a:pPr>
            <a:r>
              <a:rPr sz="2800" b="1" dirty="0">
                <a:solidFill>
                  <a:srgbClr val="1F2023"/>
                </a:solidFill>
                <a:latin typeface="Arial"/>
                <a:cs typeface="Arial"/>
              </a:rPr>
              <a:t>Digital</a:t>
            </a:r>
            <a:r>
              <a:rPr sz="2800" b="1" spc="-95" dirty="0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F2023"/>
                </a:solidFill>
                <a:latin typeface="Arial"/>
                <a:cs typeface="Arial"/>
              </a:rPr>
              <a:t>leadership</a:t>
            </a:r>
            <a:r>
              <a:rPr sz="2800" spc="-90" dirty="0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1F2023"/>
                </a:solidFill>
                <a:latin typeface="Arial"/>
                <a:cs typeface="Arial"/>
              </a:rPr>
              <a:t>merupakan </a:t>
            </a:r>
            <a:r>
              <a:rPr sz="2800" dirty="0">
                <a:solidFill>
                  <a:srgbClr val="1F2023"/>
                </a:solidFill>
                <a:latin typeface="Arial"/>
                <a:cs typeface="Arial"/>
              </a:rPr>
              <a:t>bentuk</a:t>
            </a:r>
            <a:r>
              <a:rPr sz="2800" spc="-130" dirty="0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1F2023"/>
                </a:solidFill>
                <a:latin typeface="Arial"/>
                <a:cs typeface="Arial"/>
              </a:rPr>
              <a:t>kepemimpinan</a:t>
            </a:r>
            <a:r>
              <a:rPr sz="2800" b="1" spc="-120" dirty="0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sz="2800" spc="-20" dirty="0">
                <a:solidFill>
                  <a:srgbClr val="1F2023"/>
                </a:solidFill>
                <a:latin typeface="Arial"/>
                <a:cs typeface="Arial"/>
              </a:rPr>
              <a:t>yang</a:t>
            </a:r>
            <a:endParaRPr sz="2800" dirty="0">
              <a:latin typeface="Arial"/>
              <a:cs typeface="Arial"/>
            </a:endParaRPr>
          </a:p>
          <a:p>
            <a:pPr marL="355600" marR="5080">
              <a:lnSpc>
                <a:spcPct val="98800"/>
              </a:lnSpc>
              <a:spcBef>
                <a:spcPts val="40"/>
              </a:spcBef>
            </a:pPr>
            <a:r>
              <a:rPr sz="2800" dirty="0">
                <a:solidFill>
                  <a:srgbClr val="1F2023"/>
                </a:solidFill>
                <a:latin typeface="Arial"/>
                <a:cs typeface="Arial"/>
              </a:rPr>
              <a:t>memanfaatkan</a:t>
            </a:r>
            <a:r>
              <a:rPr sz="2800" spc="-120" dirty="0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F2023"/>
                </a:solidFill>
                <a:latin typeface="Arial"/>
                <a:cs typeface="Arial"/>
              </a:rPr>
              <a:t>serta</a:t>
            </a:r>
            <a:r>
              <a:rPr sz="2800" spc="-120" dirty="0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1F2023"/>
                </a:solidFill>
                <a:latin typeface="Arial"/>
                <a:cs typeface="Arial"/>
              </a:rPr>
              <a:t>mempergunakan </a:t>
            </a:r>
            <a:r>
              <a:rPr sz="2800" dirty="0">
                <a:solidFill>
                  <a:srgbClr val="1F2023"/>
                </a:solidFill>
                <a:latin typeface="Arial"/>
                <a:cs typeface="Arial"/>
              </a:rPr>
              <a:t>teknologi</a:t>
            </a:r>
            <a:r>
              <a:rPr sz="2800" spc="-70" dirty="0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1F2023"/>
                </a:solidFill>
                <a:latin typeface="Arial"/>
                <a:cs typeface="Arial"/>
              </a:rPr>
              <a:t>digital</a:t>
            </a:r>
            <a:r>
              <a:rPr sz="2800" b="1" spc="-75" dirty="0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F2023"/>
                </a:solidFill>
                <a:latin typeface="Arial"/>
                <a:cs typeface="Arial"/>
              </a:rPr>
              <a:t>dalam</a:t>
            </a:r>
            <a:r>
              <a:rPr sz="2800" spc="-70" dirty="0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F2023"/>
                </a:solidFill>
                <a:latin typeface="Arial"/>
                <a:cs typeface="Arial"/>
              </a:rPr>
              <a:t>upaya</a:t>
            </a:r>
            <a:r>
              <a:rPr sz="2800" spc="-90" dirty="0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1F2023"/>
                </a:solidFill>
                <a:latin typeface="Arial"/>
                <a:cs typeface="Arial"/>
              </a:rPr>
              <a:t>untuk </a:t>
            </a:r>
            <a:r>
              <a:rPr sz="2800" dirty="0">
                <a:solidFill>
                  <a:srgbClr val="1F2023"/>
                </a:solidFill>
                <a:latin typeface="Arial"/>
                <a:cs typeface="Arial"/>
              </a:rPr>
              <a:t>mencapai</a:t>
            </a:r>
            <a:r>
              <a:rPr sz="2800" spc="-100" dirty="0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1F2023"/>
                </a:solidFill>
                <a:latin typeface="Arial"/>
                <a:cs typeface="Arial"/>
              </a:rPr>
              <a:t>tujuan</a:t>
            </a:r>
            <a:r>
              <a:rPr sz="2800" spc="-100" dirty="0">
                <a:solidFill>
                  <a:srgbClr val="1F2023"/>
                </a:solidFill>
                <a:latin typeface="Arial"/>
                <a:cs typeface="Arial"/>
              </a:rPr>
              <a:t> </a:t>
            </a:r>
            <a:r>
              <a:rPr sz="2800" spc="-10" dirty="0">
                <a:solidFill>
                  <a:srgbClr val="1F2023"/>
                </a:solidFill>
                <a:latin typeface="Arial"/>
                <a:cs typeface="Arial"/>
              </a:rPr>
              <a:t>perusahaan.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115695" marR="5080">
              <a:lnSpc>
                <a:spcPct val="101299"/>
              </a:lnSpc>
              <a:spcBef>
                <a:spcPts val="55"/>
              </a:spcBef>
            </a:pPr>
            <a:r>
              <a:rPr spc="-85" dirty="0">
                <a:solidFill>
                  <a:srgbClr val="001F5F"/>
                </a:solidFill>
                <a:latin typeface="Book Antiqua"/>
                <a:cs typeface="Book Antiqua"/>
              </a:rPr>
              <a:t>Skill</a:t>
            </a:r>
            <a:r>
              <a:rPr spc="-30" dirty="0">
                <a:solidFill>
                  <a:srgbClr val="001F5F"/>
                </a:solidFill>
                <a:latin typeface="Book Antiqua"/>
                <a:cs typeface="Book Antiqua"/>
              </a:rPr>
              <a:t> </a:t>
            </a:r>
            <a:r>
              <a:rPr spc="-65" dirty="0">
                <a:solidFill>
                  <a:srgbClr val="001F5F"/>
                </a:solidFill>
                <a:latin typeface="Book Antiqua"/>
                <a:cs typeface="Book Antiqua"/>
              </a:rPr>
              <a:t>Digital</a:t>
            </a:r>
            <a:r>
              <a:rPr spc="-35" dirty="0">
                <a:solidFill>
                  <a:srgbClr val="001F5F"/>
                </a:solidFill>
                <a:latin typeface="Book Antiqua"/>
                <a:cs typeface="Book Antiqua"/>
              </a:rPr>
              <a:t> </a:t>
            </a:r>
            <a:r>
              <a:rPr dirty="0">
                <a:solidFill>
                  <a:srgbClr val="001F5F"/>
                </a:solidFill>
                <a:latin typeface="Book Antiqua"/>
                <a:cs typeface="Book Antiqua"/>
              </a:rPr>
              <a:t>Leadership</a:t>
            </a:r>
            <a:r>
              <a:rPr spc="-85" dirty="0">
                <a:solidFill>
                  <a:srgbClr val="001F5F"/>
                </a:solidFill>
                <a:latin typeface="Book Antiqua"/>
                <a:cs typeface="Book Antiqua"/>
              </a:rPr>
              <a:t> </a:t>
            </a:r>
            <a:r>
              <a:rPr dirty="0">
                <a:solidFill>
                  <a:srgbClr val="001F5F"/>
                </a:solidFill>
                <a:latin typeface="Book Antiqua"/>
                <a:cs typeface="Book Antiqua"/>
              </a:rPr>
              <a:t>yang</a:t>
            </a:r>
            <a:r>
              <a:rPr spc="-35" dirty="0">
                <a:solidFill>
                  <a:srgbClr val="001F5F"/>
                </a:solidFill>
                <a:latin typeface="Book Antiqua"/>
                <a:cs typeface="Book Antiqua"/>
              </a:rPr>
              <a:t> </a:t>
            </a:r>
            <a:r>
              <a:rPr spc="-10" dirty="0">
                <a:solidFill>
                  <a:srgbClr val="001F5F"/>
                </a:solidFill>
                <a:latin typeface="Book Antiqua"/>
                <a:cs typeface="Book Antiqua"/>
              </a:rPr>
              <a:t>Harus </a:t>
            </a:r>
            <a:r>
              <a:rPr spc="-90" dirty="0">
                <a:solidFill>
                  <a:srgbClr val="001F5F"/>
                </a:solidFill>
                <a:latin typeface="Book Antiqua"/>
                <a:cs typeface="Book Antiqua"/>
              </a:rPr>
              <a:t>Dimiliki</a:t>
            </a:r>
            <a:r>
              <a:rPr spc="-40" dirty="0">
                <a:solidFill>
                  <a:srgbClr val="001F5F"/>
                </a:solidFill>
                <a:latin typeface="Book Antiqua"/>
                <a:cs typeface="Book Antiqua"/>
              </a:rPr>
              <a:t> </a:t>
            </a:r>
            <a:r>
              <a:rPr dirty="0">
                <a:solidFill>
                  <a:srgbClr val="001F5F"/>
                </a:solidFill>
                <a:latin typeface="Book Antiqua"/>
                <a:cs typeface="Book Antiqua"/>
              </a:rPr>
              <a:t>oleh</a:t>
            </a:r>
            <a:r>
              <a:rPr spc="-40" dirty="0">
                <a:solidFill>
                  <a:srgbClr val="001F5F"/>
                </a:solidFill>
                <a:latin typeface="Book Antiqua"/>
                <a:cs typeface="Book Antiqua"/>
              </a:rPr>
              <a:t> </a:t>
            </a:r>
            <a:r>
              <a:rPr dirty="0">
                <a:solidFill>
                  <a:srgbClr val="001F5F"/>
                </a:solidFill>
                <a:latin typeface="Book Antiqua"/>
                <a:cs typeface="Book Antiqua"/>
              </a:rPr>
              <a:t>Seorang</a:t>
            </a:r>
            <a:r>
              <a:rPr spc="-70" dirty="0">
                <a:solidFill>
                  <a:srgbClr val="001F5F"/>
                </a:solidFill>
                <a:latin typeface="Book Antiqua"/>
                <a:cs typeface="Book Antiqua"/>
              </a:rPr>
              <a:t> </a:t>
            </a:r>
            <a:r>
              <a:rPr spc="-10" dirty="0">
                <a:solidFill>
                  <a:srgbClr val="001F5F"/>
                </a:solidFill>
                <a:latin typeface="Book Antiqua"/>
                <a:cs typeface="Book Antiqua"/>
              </a:rPr>
              <a:t>Pemimpin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96033" y="1502816"/>
            <a:ext cx="6354445" cy="259270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527685" indent="-514984">
              <a:lnSpc>
                <a:spcPct val="100000"/>
              </a:lnSpc>
              <a:spcBef>
                <a:spcPts val="775"/>
              </a:spcBef>
              <a:buAutoNum type="arabicPeriod"/>
              <a:tabLst>
                <a:tab pos="527685" algn="l"/>
              </a:tabLst>
            </a:pPr>
            <a:r>
              <a:rPr sz="2800" dirty="0">
                <a:solidFill>
                  <a:srgbClr val="001F5F"/>
                </a:solidFill>
                <a:latin typeface="Book Antiqua"/>
                <a:cs typeface="Book Antiqua"/>
              </a:rPr>
              <a:t>Paham</a:t>
            </a:r>
            <a:r>
              <a:rPr sz="2800" spc="-25" dirty="0">
                <a:solidFill>
                  <a:srgbClr val="001F5F"/>
                </a:solidFill>
                <a:latin typeface="Book Antiqua"/>
                <a:cs typeface="Book Antiqua"/>
              </a:rPr>
              <a:t> </a:t>
            </a:r>
            <a:r>
              <a:rPr sz="2800" dirty="0">
                <a:solidFill>
                  <a:srgbClr val="001F5F"/>
                </a:solidFill>
                <a:latin typeface="Book Antiqua"/>
                <a:cs typeface="Book Antiqua"/>
              </a:rPr>
              <a:t>akan</a:t>
            </a:r>
            <a:r>
              <a:rPr sz="2800" spc="-15" dirty="0">
                <a:solidFill>
                  <a:srgbClr val="001F5F"/>
                </a:solidFill>
                <a:latin typeface="Book Antiqua"/>
                <a:cs typeface="Book Antiqua"/>
              </a:rPr>
              <a:t> </a:t>
            </a:r>
            <a:r>
              <a:rPr sz="2800" dirty="0">
                <a:solidFill>
                  <a:srgbClr val="001F5F"/>
                </a:solidFill>
                <a:latin typeface="Book Antiqua"/>
                <a:cs typeface="Book Antiqua"/>
              </a:rPr>
              <a:t>Teknologi</a:t>
            </a:r>
            <a:r>
              <a:rPr sz="2800" spc="-15" dirty="0">
                <a:solidFill>
                  <a:srgbClr val="001F5F"/>
                </a:solidFill>
                <a:latin typeface="Book Antiqua"/>
                <a:cs typeface="Book Antiqua"/>
              </a:rPr>
              <a:t> </a:t>
            </a:r>
            <a:r>
              <a:rPr sz="2800" spc="-20" dirty="0">
                <a:solidFill>
                  <a:srgbClr val="001F5F"/>
                </a:solidFill>
                <a:latin typeface="Book Antiqua"/>
                <a:cs typeface="Book Antiqua"/>
              </a:rPr>
              <a:t>Dunia</a:t>
            </a:r>
            <a:r>
              <a:rPr sz="2800" spc="-15" dirty="0">
                <a:solidFill>
                  <a:srgbClr val="001F5F"/>
                </a:solidFill>
                <a:latin typeface="Book Antiqua"/>
                <a:cs typeface="Book Antiqua"/>
              </a:rPr>
              <a:t> </a:t>
            </a:r>
            <a:r>
              <a:rPr sz="2800" spc="-10" dirty="0">
                <a:solidFill>
                  <a:srgbClr val="001F5F"/>
                </a:solidFill>
                <a:latin typeface="Book Antiqua"/>
                <a:cs typeface="Book Antiqua"/>
              </a:rPr>
              <a:t>Digital</a:t>
            </a:r>
            <a:endParaRPr sz="2800">
              <a:latin typeface="Book Antiqua"/>
              <a:cs typeface="Book Antiqua"/>
            </a:endParaRPr>
          </a:p>
          <a:p>
            <a:pPr marL="527685" indent="-514984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527685" algn="l"/>
              </a:tabLst>
            </a:pPr>
            <a:r>
              <a:rPr sz="2800" spc="-10" dirty="0">
                <a:solidFill>
                  <a:srgbClr val="001F5F"/>
                </a:solidFill>
                <a:latin typeface="Book Antiqua"/>
                <a:cs typeface="Book Antiqua"/>
              </a:rPr>
              <a:t>Komunikasi</a:t>
            </a:r>
            <a:endParaRPr sz="2800">
              <a:latin typeface="Book Antiqua"/>
              <a:cs typeface="Book Antiqua"/>
            </a:endParaRPr>
          </a:p>
          <a:p>
            <a:pPr marL="527685" indent="-514984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27685" algn="l"/>
              </a:tabLst>
            </a:pPr>
            <a:r>
              <a:rPr sz="2800" spc="-10" dirty="0">
                <a:solidFill>
                  <a:srgbClr val="001F5F"/>
                </a:solidFill>
                <a:latin typeface="Book Antiqua"/>
                <a:cs typeface="Book Antiqua"/>
              </a:rPr>
              <a:t>Inovatif</a:t>
            </a:r>
            <a:endParaRPr sz="2800">
              <a:latin typeface="Book Antiqua"/>
              <a:cs typeface="Book Antiqua"/>
            </a:endParaRPr>
          </a:p>
          <a:p>
            <a:pPr marL="527685" indent="-514984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527685" algn="l"/>
              </a:tabLst>
            </a:pPr>
            <a:r>
              <a:rPr sz="2800" spc="-10" dirty="0">
                <a:solidFill>
                  <a:srgbClr val="001F5F"/>
                </a:solidFill>
                <a:latin typeface="Book Antiqua"/>
                <a:cs typeface="Book Antiqua"/>
              </a:rPr>
              <a:t>Visioner</a:t>
            </a:r>
            <a:endParaRPr sz="2800">
              <a:latin typeface="Book Antiqua"/>
              <a:cs typeface="Book Antiqua"/>
            </a:endParaRPr>
          </a:p>
          <a:p>
            <a:pPr marL="527685" indent="-514984">
              <a:lnSpc>
                <a:spcPct val="100000"/>
              </a:lnSpc>
              <a:spcBef>
                <a:spcPts val="725"/>
              </a:spcBef>
              <a:buAutoNum type="arabicPeriod"/>
              <a:tabLst>
                <a:tab pos="527685" algn="l"/>
              </a:tabLst>
            </a:pPr>
            <a:r>
              <a:rPr sz="2800" spc="-20" dirty="0">
                <a:solidFill>
                  <a:srgbClr val="001F5F"/>
                </a:solidFill>
                <a:latin typeface="Book Antiqua"/>
                <a:cs typeface="Book Antiqua"/>
              </a:rPr>
              <a:t>Mampu</a:t>
            </a:r>
            <a:r>
              <a:rPr sz="2800" spc="-125" dirty="0">
                <a:solidFill>
                  <a:srgbClr val="001F5F"/>
                </a:solidFill>
                <a:latin typeface="Book Antiqua"/>
                <a:cs typeface="Book Antiqua"/>
              </a:rPr>
              <a:t> </a:t>
            </a:r>
            <a:r>
              <a:rPr sz="2800" spc="-10" dirty="0">
                <a:solidFill>
                  <a:srgbClr val="001F5F"/>
                </a:solidFill>
                <a:latin typeface="Book Antiqua"/>
                <a:cs typeface="Book Antiqua"/>
              </a:rPr>
              <a:t>Beradaptasi</a:t>
            </a:r>
            <a:endParaRPr sz="2800">
              <a:latin typeface="Book Antiqua"/>
              <a:cs typeface="Book Antiqu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27211" y="4791862"/>
            <a:ext cx="18097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13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02907" y="1409700"/>
            <a:ext cx="175895" cy="17551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7885176" y="419099"/>
            <a:ext cx="901065" cy="899160"/>
          </a:xfrm>
          <a:custGeom>
            <a:avLst/>
            <a:gdLst/>
            <a:ahLst/>
            <a:cxnLst/>
            <a:rect l="l" t="t" r="r" b="b"/>
            <a:pathLst>
              <a:path w="901065" h="899160">
                <a:moveTo>
                  <a:pt x="804672" y="433705"/>
                </a:moveTo>
                <a:lnTo>
                  <a:pt x="799338" y="385318"/>
                </a:lnTo>
                <a:lnTo>
                  <a:pt x="793877" y="362585"/>
                </a:lnTo>
                <a:lnTo>
                  <a:pt x="787146" y="338328"/>
                </a:lnTo>
                <a:lnTo>
                  <a:pt x="741553" y="397510"/>
                </a:lnTo>
                <a:lnTo>
                  <a:pt x="690499" y="456565"/>
                </a:lnTo>
                <a:lnTo>
                  <a:pt x="636651" y="517144"/>
                </a:lnTo>
                <a:lnTo>
                  <a:pt x="577469" y="577596"/>
                </a:lnTo>
                <a:lnTo>
                  <a:pt x="517017" y="636651"/>
                </a:lnTo>
                <a:lnTo>
                  <a:pt x="456565" y="690372"/>
                </a:lnTo>
                <a:lnTo>
                  <a:pt x="397510" y="741426"/>
                </a:lnTo>
                <a:lnTo>
                  <a:pt x="338328" y="787146"/>
                </a:lnTo>
                <a:lnTo>
                  <a:pt x="362585" y="793877"/>
                </a:lnTo>
                <a:lnTo>
                  <a:pt x="385318" y="799211"/>
                </a:lnTo>
                <a:lnTo>
                  <a:pt x="433705" y="804672"/>
                </a:lnTo>
                <a:lnTo>
                  <a:pt x="457962" y="804672"/>
                </a:lnTo>
                <a:lnTo>
                  <a:pt x="504952" y="800608"/>
                </a:lnTo>
                <a:lnTo>
                  <a:pt x="551942" y="789813"/>
                </a:lnTo>
                <a:lnTo>
                  <a:pt x="597662" y="772414"/>
                </a:lnTo>
                <a:lnTo>
                  <a:pt x="642112" y="748157"/>
                </a:lnTo>
                <a:lnTo>
                  <a:pt x="682371" y="718566"/>
                </a:lnTo>
                <a:lnTo>
                  <a:pt x="718693" y="682371"/>
                </a:lnTo>
                <a:lnTo>
                  <a:pt x="748157" y="641985"/>
                </a:lnTo>
                <a:lnTo>
                  <a:pt x="772414" y="597662"/>
                </a:lnTo>
                <a:lnTo>
                  <a:pt x="789813" y="552069"/>
                </a:lnTo>
                <a:lnTo>
                  <a:pt x="800608" y="504952"/>
                </a:lnTo>
                <a:lnTo>
                  <a:pt x="804672" y="457962"/>
                </a:lnTo>
                <a:lnTo>
                  <a:pt x="804672" y="433705"/>
                </a:lnTo>
                <a:close/>
              </a:path>
              <a:path w="901065" h="899160">
                <a:moveTo>
                  <a:pt x="900684" y="44323"/>
                </a:moveTo>
                <a:lnTo>
                  <a:pt x="879221" y="6731"/>
                </a:lnTo>
                <a:lnTo>
                  <a:pt x="857631" y="0"/>
                </a:lnTo>
                <a:lnTo>
                  <a:pt x="845566" y="0"/>
                </a:lnTo>
                <a:lnTo>
                  <a:pt x="797179" y="9398"/>
                </a:lnTo>
                <a:lnTo>
                  <a:pt x="770255" y="19354"/>
                </a:lnTo>
                <a:lnTo>
                  <a:pt x="770255" y="119507"/>
                </a:lnTo>
                <a:lnTo>
                  <a:pt x="770255" y="132969"/>
                </a:lnTo>
                <a:lnTo>
                  <a:pt x="752729" y="185166"/>
                </a:lnTo>
                <a:lnTo>
                  <a:pt x="728599" y="229489"/>
                </a:lnTo>
                <a:lnTo>
                  <a:pt x="715137" y="214757"/>
                </a:lnTo>
                <a:lnTo>
                  <a:pt x="701675" y="198628"/>
                </a:lnTo>
                <a:lnTo>
                  <a:pt x="700290" y="197358"/>
                </a:lnTo>
                <a:lnTo>
                  <a:pt x="684250" y="182499"/>
                </a:lnTo>
                <a:lnTo>
                  <a:pt x="682879" y="181229"/>
                </a:lnTo>
                <a:lnTo>
                  <a:pt x="642620" y="151638"/>
                </a:lnTo>
                <a:lnTo>
                  <a:pt x="622427" y="139573"/>
                </a:lnTo>
                <a:lnTo>
                  <a:pt x="646557" y="124841"/>
                </a:lnTo>
                <a:lnTo>
                  <a:pt x="670814" y="112776"/>
                </a:lnTo>
                <a:lnTo>
                  <a:pt x="691007" y="103378"/>
                </a:lnTo>
                <a:lnTo>
                  <a:pt x="711073" y="96647"/>
                </a:lnTo>
                <a:lnTo>
                  <a:pt x="727202" y="92583"/>
                </a:lnTo>
                <a:lnTo>
                  <a:pt x="747395" y="92583"/>
                </a:lnTo>
                <a:lnTo>
                  <a:pt x="752729" y="95377"/>
                </a:lnTo>
                <a:lnTo>
                  <a:pt x="758190" y="96647"/>
                </a:lnTo>
                <a:lnTo>
                  <a:pt x="762254" y="100711"/>
                </a:lnTo>
                <a:lnTo>
                  <a:pt x="764921" y="104775"/>
                </a:lnTo>
                <a:lnTo>
                  <a:pt x="767588" y="108712"/>
                </a:lnTo>
                <a:lnTo>
                  <a:pt x="768858" y="114173"/>
                </a:lnTo>
                <a:lnTo>
                  <a:pt x="770255" y="119507"/>
                </a:lnTo>
                <a:lnTo>
                  <a:pt x="770255" y="19354"/>
                </a:lnTo>
                <a:lnTo>
                  <a:pt x="758190" y="24130"/>
                </a:lnTo>
                <a:lnTo>
                  <a:pt x="736600" y="33528"/>
                </a:lnTo>
                <a:lnTo>
                  <a:pt x="715137" y="45720"/>
                </a:lnTo>
                <a:lnTo>
                  <a:pt x="692277" y="57785"/>
                </a:lnTo>
                <a:lnTo>
                  <a:pt x="643890" y="88646"/>
                </a:lnTo>
                <a:lnTo>
                  <a:pt x="591566" y="124841"/>
                </a:lnTo>
                <a:lnTo>
                  <a:pt x="567309" y="115443"/>
                </a:lnTo>
                <a:lnTo>
                  <a:pt x="552450" y="110794"/>
                </a:lnTo>
                <a:lnTo>
                  <a:pt x="552450" y="214757"/>
                </a:lnTo>
                <a:lnTo>
                  <a:pt x="552450" y="222758"/>
                </a:lnTo>
                <a:lnTo>
                  <a:pt x="551180" y="226822"/>
                </a:lnTo>
                <a:lnTo>
                  <a:pt x="545719" y="233553"/>
                </a:lnTo>
                <a:lnTo>
                  <a:pt x="539115" y="238887"/>
                </a:lnTo>
                <a:lnTo>
                  <a:pt x="535051" y="240157"/>
                </a:lnTo>
                <a:lnTo>
                  <a:pt x="526923" y="240157"/>
                </a:lnTo>
                <a:lnTo>
                  <a:pt x="522986" y="238887"/>
                </a:lnTo>
                <a:lnTo>
                  <a:pt x="516255" y="233553"/>
                </a:lnTo>
                <a:lnTo>
                  <a:pt x="516255" y="279146"/>
                </a:lnTo>
                <a:lnTo>
                  <a:pt x="516255" y="287147"/>
                </a:lnTo>
                <a:lnTo>
                  <a:pt x="514858" y="291211"/>
                </a:lnTo>
                <a:lnTo>
                  <a:pt x="510794" y="297942"/>
                </a:lnTo>
                <a:lnTo>
                  <a:pt x="504063" y="303276"/>
                </a:lnTo>
                <a:lnTo>
                  <a:pt x="500126" y="304673"/>
                </a:lnTo>
                <a:lnTo>
                  <a:pt x="490728" y="304673"/>
                </a:lnTo>
                <a:lnTo>
                  <a:pt x="486664" y="303276"/>
                </a:lnTo>
                <a:lnTo>
                  <a:pt x="479933" y="297942"/>
                </a:lnTo>
                <a:lnTo>
                  <a:pt x="475869" y="291211"/>
                </a:lnTo>
                <a:lnTo>
                  <a:pt x="474599" y="287147"/>
                </a:lnTo>
                <a:lnTo>
                  <a:pt x="473202" y="283210"/>
                </a:lnTo>
                <a:lnTo>
                  <a:pt x="474599" y="279146"/>
                </a:lnTo>
                <a:lnTo>
                  <a:pt x="475869" y="275082"/>
                </a:lnTo>
                <a:lnTo>
                  <a:pt x="479933" y="268351"/>
                </a:lnTo>
                <a:lnTo>
                  <a:pt x="486664" y="263017"/>
                </a:lnTo>
                <a:lnTo>
                  <a:pt x="490728" y="261747"/>
                </a:lnTo>
                <a:lnTo>
                  <a:pt x="500126" y="261747"/>
                </a:lnTo>
                <a:lnTo>
                  <a:pt x="504063" y="263017"/>
                </a:lnTo>
                <a:lnTo>
                  <a:pt x="510794" y="268351"/>
                </a:lnTo>
                <a:lnTo>
                  <a:pt x="514858" y="275082"/>
                </a:lnTo>
                <a:lnTo>
                  <a:pt x="516255" y="279146"/>
                </a:lnTo>
                <a:lnTo>
                  <a:pt x="516255" y="233553"/>
                </a:lnTo>
                <a:lnTo>
                  <a:pt x="510794" y="226822"/>
                </a:lnTo>
                <a:lnTo>
                  <a:pt x="509524" y="222758"/>
                </a:lnTo>
                <a:lnTo>
                  <a:pt x="509524" y="214757"/>
                </a:lnTo>
                <a:lnTo>
                  <a:pt x="510794" y="210693"/>
                </a:lnTo>
                <a:lnTo>
                  <a:pt x="516255" y="203962"/>
                </a:lnTo>
                <a:lnTo>
                  <a:pt x="522986" y="198628"/>
                </a:lnTo>
                <a:lnTo>
                  <a:pt x="526923" y="197358"/>
                </a:lnTo>
                <a:lnTo>
                  <a:pt x="535051" y="197358"/>
                </a:lnTo>
                <a:lnTo>
                  <a:pt x="539115" y="198628"/>
                </a:lnTo>
                <a:lnTo>
                  <a:pt x="545719" y="203962"/>
                </a:lnTo>
                <a:lnTo>
                  <a:pt x="551180" y="210693"/>
                </a:lnTo>
                <a:lnTo>
                  <a:pt x="552450" y="214757"/>
                </a:lnTo>
                <a:lnTo>
                  <a:pt x="552450" y="110794"/>
                </a:lnTo>
                <a:lnTo>
                  <a:pt x="541782" y="107442"/>
                </a:lnTo>
                <a:lnTo>
                  <a:pt x="516255" y="101981"/>
                </a:lnTo>
                <a:lnTo>
                  <a:pt x="490728" y="98044"/>
                </a:lnTo>
                <a:lnTo>
                  <a:pt x="482600" y="97205"/>
                </a:lnTo>
                <a:lnTo>
                  <a:pt x="482600" y="208026"/>
                </a:lnTo>
                <a:lnTo>
                  <a:pt x="482600" y="221488"/>
                </a:lnTo>
                <a:lnTo>
                  <a:pt x="462407" y="244221"/>
                </a:lnTo>
                <a:lnTo>
                  <a:pt x="457073" y="247015"/>
                </a:lnTo>
                <a:lnTo>
                  <a:pt x="443611" y="247015"/>
                </a:lnTo>
                <a:lnTo>
                  <a:pt x="438277" y="244221"/>
                </a:lnTo>
                <a:lnTo>
                  <a:pt x="432943" y="241554"/>
                </a:lnTo>
                <a:lnTo>
                  <a:pt x="427482" y="237617"/>
                </a:lnTo>
                <a:lnTo>
                  <a:pt x="423418" y="233553"/>
                </a:lnTo>
                <a:lnTo>
                  <a:pt x="420751" y="228219"/>
                </a:lnTo>
                <a:lnTo>
                  <a:pt x="418084" y="221488"/>
                </a:lnTo>
                <a:lnTo>
                  <a:pt x="418084" y="208026"/>
                </a:lnTo>
                <a:lnTo>
                  <a:pt x="450342" y="182499"/>
                </a:lnTo>
                <a:lnTo>
                  <a:pt x="457073" y="183896"/>
                </a:lnTo>
                <a:lnTo>
                  <a:pt x="482600" y="208026"/>
                </a:lnTo>
                <a:lnTo>
                  <a:pt x="482600" y="97205"/>
                </a:lnTo>
                <a:lnTo>
                  <a:pt x="465201" y="95377"/>
                </a:lnTo>
                <a:lnTo>
                  <a:pt x="438277" y="95377"/>
                </a:lnTo>
                <a:lnTo>
                  <a:pt x="387096" y="100711"/>
                </a:lnTo>
                <a:lnTo>
                  <a:pt x="336042" y="114173"/>
                </a:lnTo>
                <a:lnTo>
                  <a:pt x="287655" y="134239"/>
                </a:lnTo>
                <a:lnTo>
                  <a:pt x="229870" y="172796"/>
                </a:lnTo>
                <a:lnTo>
                  <a:pt x="229870" y="727329"/>
                </a:lnTo>
                <a:lnTo>
                  <a:pt x="207010" y="740791"/>
                </a:lnTo>
                <a:lnTo>
                  <a:pt x="185547" y="751586"/>
                </a:lnTo>
                <a:lnTo>
                  <a:pt x="166751" y="759587"/>
                </a:lnTo>
                <a:lnTo>
                  <a:pt x="147955" y="764921"/>
                </a:lnTo>
                <a:lnTo>
                  <a:pt x="133096" y="768985"/>
                </a:lnTo>
                <a:lnTo>
                  <a:pt x="119634" y="768985"/>
                </a:lnTo>
                <a:lnTo>
                  <a:pt x="108966" y="766191"/>
                </a:lnTo>
                <a:lnTo>
                  <a:pt x="104902" y="763524"/>
                </a:lnTo>
                <a:lnTo>
                  <a:pt x="100838" y="760984"/>
                </a:lnTo>
                <a:lnTo>
                  <a:pt x="96774" y="756793"/>
                </a:lnTo>
                <a:lnTo>
                  <a:pt x="95377" y="751586"/>
                </a:lnTo>
                <a:lnTo>
                  <a:pt x="92837" y="746125"/>
                </a:lnTo>
                <a:lnTo>
                  <a:pt x="92837" y="726059"/>
                </a:lnTo>
                <a:lnTo>
                  <a:pt x="96774" y="709930"/>
                </a:lnTo>
                <a:lnTo>
                  <a:pt x="103505" y="689737"/>
                </a:lnTo>
                <a:lnTo>
                  <a:pt x="112903" y="669671"/>
                </a:lnTo>
                <a:lnTo>
                  <a:pt x="125095" y="645541"/>
                </a:lnTo>
                <a:lnTo>
                  <a:pt x="139827" y="621411"/>
                </a:lnTo>
                <a:lnTo>
                  <a:pt x="151892" y="641477"/>
                </a:lnTo>
                <a:lnTo>
                  <a:pt x="166751" y="661543"/>
                </a:lnTo>
                <a:lnTo>
                  <a:pt x="181483" y="681736"/>
                </a:lnTo>
                <a:lnTo>
                  <a:pt x="199009" y="700532"/>
                </a:lnTo>
                <a:lnTo>
                  <a:pt x="215138" y="713994"/>
                </a:lnTo>
                <a:lnTo>
                  <a:pt x="229870" y="727329"/>
                </a:lnTo>
                <a:lnTo>
                  <a:pt x="229870" y="172796"/>
                </a:lnTo>
                <a:lnTo>
                  <a:pt x="220472" y="179832"/>
                </a:lnTo>
                <a:lnTo>
                  <a:pt x="180086" y="220091"/>
                </a:lnTo>
                <a:lnTo>
                  <a:pt x="147955" y="263017"/>
                </a:lnTo>
                <a:lnTo>
                  <a:pt x="123698" y="311404"/>
                </a:lnTo>
                <a:lnTo>
                  <a:pt x="106172" y="361061"/>
                </a:lnTo>
                <a:lnTo>
                  <a:pt x="98171" y="411988"/>
                </a:lnTo>
                <a:lnTo>
                  <a:pt x="95377" y="437515"/>
                </a:lnTo>
                <a:lnTo>
                  <a:pt x="95377" y="464312"/>
                </a:lnTo>
                <a:lnTo>
                  <a:pt x="98171" y="489839"/>
                </a:lnTo>
                <a:lnTo>
                  <a:pt x="102235" y="515366"/>
                </a:lnTo>
                <a:lnTo>
                  <a:pt x="107569" y="540766"/>
                </a:lnTo>
                <a:lnTo>
                  <a:pt x="115697" y="566293"/>
                </a:lnTo>
                <a:lnTo>
                  <a:pt x="125095" y="590423"/>
                </a:lnTo>
                <a:lnTo>
                  <a:pt x="88773" y="642747"/>
                </a:lnTo>
                <a:lnTo>
                  <a:pt x="57785" y="691134"/>
                </a:lnTo>
                <a:lnTo>
                  <a:pt x="45720" y="713994"/>
                </a:lnTo>
                <a:lnTo>
                  <a:pt x="33655" y="735457"/>
                </a:lnTo>
                <a:lnTo>
                  <a:pt x="16129" y="776986"/>
                </a:lnTo>
                <a:lnTo>
                  <a:pt x="4064" y="813181"/>
                </a:lnTo>
                <a:lnTo>
                  <a:pt x="0" y="844169"/>
                </a:lnTo>
                <a:lnTo>
                  <a:pt x="0" y="856234"/>
                </a:lnTo>
                <a:lnTo>
                  <a:pt x="18796" y="891032"/>
                </a:lnTo>
                <a:lnTo>
                  <a:pt x="44323" y="899160"/>
                </a:lnTo>
                <a:lnTo>
                  <a:pt x="64516" y="899160"/>
                </a:lnTo>
                <a:lnTo>
                  <a:pt x="76708" y="896366"/>
                </a:lnTo>
                <a:lnTo>
                  <a:pt x="90043" y="893826"/>
                </a:lnTo>
                <a:lnTo>
                  <a:pt x="149225" y="872236"/>
                </a:lnTo>
                <a:lnTo>
                  <a:pt x="256794" y="810514"/>
                </a:lnTo>
                <a:lnTo>
                  <a:pt x="295783" y="783717"/>
                </a:lnTo>
                <a:lnTo>
                  <a:pt x="315658" y="768985"/>
                </a:lnTo>
                <a:lnTo>
                  <a:pt x="337439" y="752856"/>
                </a:lnTo>
                <a:lnTo>
                  <a:pt x="380492" y="719328"/>
                </a:lnTo>
                <a:lnTo>
                  <a:pt x="424815" y="683006"/>
                </a:lnTo>
                <a:lnTo>
                  <a:pt x="469138" y="644144"/>
                </a:lnTo>
                <a:lnTo>
                  <a:pt x="493458" y="621411"/>
                </a:lnTo>
                <a:lnTo>
                  <a:pt x="513588" y="602615"/>
                </a:lnTo>
                <a:lnTo>
                  <a:pt x="559181" y="558292"/>
                </a:lnTo>
                <a:lnTo>
                  <a:pt x="603631" y="512572"/>
                </a:lnTo>
                <a:lnTo>
                  <a:pt x="645287" y="468376"/>
                </a:lnTo>
                <a:lnTo>
                  <a:pt x="684276" y="424053"/>
                </a:lnTo>
                <a:lnTo>
                  <a:pt x="720598" y="379730"/>
                </a:lnTo>
                <a:lnTo>
                  <a:pt x="754126" y="336804"/>
                </a:lnTo>
                <a:lnTo>
                  <a:pt x="778002" y="304673"/>
                </a:lnTo>
                <a:lnTo>
                  <a:pt x="784987" y="295275"/>
                </a:lnTo>
                <a:lnTo>
                  <a:pt x="808215" y="261747"/>
                </a:lnTo>
                <a:lnTo>
                  <a:pt x="811911" y="256413"/>
                </a:lnTo>
                <a:lnTo>
                  <a:pt x="817753" y="247015"/>
                </a:lnTo>
                <a:lnTo>
                  <a:pt x="822020" y="240157"/>
                </a:lnTo>
                <a:lnTo>
                  <a:pt x="828649" y="229489"/>
                </a:lnTo>
                <a:lnTo>
                  <a:pt x="836168" y="217424"/>
                </a:lnTo>
                <a:lnTo>
                  <a:pt x="857631" y="182499"/>
                </a:lnTo>
                <a:lnTo>
                  <a:pt x="873760" y="148971"/>
                </a:lnTo>
                <a:lnTo>
                  <a:pt x="887222" y="118110"/>
                </a:lnTo>
                <a:lnTo>
                  <a:pt x="894575" y="92583"/>
                </a:lnTo>
                <a:lnTo>
                  <a:pt x="895350" y="89916"/>
                </a:lnTo>
                <a:lnTo>
                  <a:pt x="898017" y="76581"/>
                </a:lnTo>
                <a:lnTo>
                  <a:pt x="900684" y="64389"/>
                </a:lnTo>
                <a:lnTo>
                  <a:pt x="900684" y="443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2011" y="1898904"/>
            <a:ext cx="914188" cy="914400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435215" y="502030"/>
            <a:ext cx="277495" cy="277495"/>
          </a:xfrm>
          <a:custGeom>
            <a:avLst/>
            <a:gdLst/>
            <a:ahLst/>
            <a:cxnLst/>
            <a:rect l="l" t="t" r="r" b="b"/>
            <a:pathLst>
              <a:path w="277495" h="277495">
                <a:moveTo>
                  <a:pt x="81533" y="0"/>
                </a:moveTo>
                <a:lnTo>
                  <a:pt x="78104" y="127"/>
                </a:lnTo>
                <a:lnTo>
                  <a:pt x="75945" y="2794"/>
                </a:lnTo>
                <a:lnTo>
                  <a:pt x="75564" y="5080"/>
                </a:lnTo>
                <a:lnTo>
                  <a:pt x="75437" y="7620"/>
                </a:lnTo>
                <a:lnTo>
                  <a:pt x="80136" y="84455"/>
                </a:lnTo>
                <a:lnTo>
                  <a:pt x="80009" y="86995"/>
                </a:lnTo>
                <a:lnTo>
                  <a:pt x="4699" y="147955"/>
                </a:lnTo>
                <a:lnTo>
                  <a:pt x="2412" y="149606"/>
                </a:lnTo>
                <a:lnTo>
                  <a:pt x="0" y="152908"/>
                </a:lnTo>
                <a:lnTo>
                  <a:pt x="0" y="154940"/>
                </a:lnTo>
                <a:lnTo>
                  <a:pt x="80263" y="178816"/>
                </a:lnTo>
                <a:lnTo>
                  <a:pt x="83311" y="179832"/>
                </a:lnTo>
                <a:lnTo>
                  <a:pt x="117728" y="270764"/>
                </a:lnTo>
                <a:lnTo>
                  <a:pt x="118617" y="273431"/>
                </a:lnTo>
                <a:lnTo>
                  <a:pt x="121030" y="276225"/>
                </a:lnTo>
                <a:lnTo>
                  <a:pt x="122554" y="276987"/>
                </a:lnTo>
                <a:lnTo>
                  <a:pt x="126110" y="276098"/>
                </a:lnTo>
                <a:lnTo>
                  <a:pt x="129285" y="272542"/>
                </a:lnTo>
                <a:lnTo>
                  <a:pt x="170306" y="207772"/>
                </a:lnTo>
                <a:lnTo>
                  <a:pt x="172084" y="205359"/>
                </a:lnTo>
                <a:lnTo>
                  <a:pt x="192785" y="196215"/>
                </a:lnTo>
                <a:lnTo>
                  <a:pt x="269239" y="200787"/>
                </a:lnTo>
                <a:lnTo>
                  <a:pt x="274065" y="200279"/>
                </a:lnTo>
                <a:lnTo>
                  <a:pt x="276859" y="197866"/>
                </a:lnTo>
                <a:lnTo>
                  <a:pt x="277113" y="196215"/>
                </a:lnTo>
                <a:lnTo>
                  <a:pt x="276225" y="192659"/>
                </a:lnTo>
                <a:lnTo>
                  <a:pt x="274574" y="190373"/>
                </a:lnTo>
                <a:lnTo>
                  <a:pt x="225932" y="131064"/>
                </a:lnTo>
                <a:lnTo>
                  <a:pt x="224154" y="128524"/>
                </a:lnTo>
                <a:lnTo>
                  <a:pt x="222630" y="125603"/>
                </a:lnTo>
                <a:lnTo>
                  <a:pt x="221614" y="122682"/>
                </a:lnTo>
                <a:lnTo>
                  <a:pt x="220979" y="119380"/>
                </a:lnTo>
                <a:lnTo>
                  <a:pt x="220471" y="112522"/>
                </a:lnTo>
                <a:lnTo>
                  <a:pt x="220852" y="109347"/>
                </a:lnTo>
                <a:lnTo>
                  <a:pt x="221868" y="106299"/>
                </a:lnTo>
                <a:lnTo>
                  <a:pt x="249427" y="35306"/>
                </a:lnTo>
                <a:lnTo>
                  <a:pt x="250443" y="32258"/>
                </a:lnTo>
                <a:lnTo>
                  <a:pt x="250443" y="30226"/>
                </a:lnTo>
                <a:lnTo>
                  <a:pt x="249427" y="27178"/>
                </a:lnTo>
                <a:lnTo>
                  <a:pt x="247776" y="26035"/>
                </a:lnTo>
                <a:lnTo>
                  <a:pt x="246125" y="25781"/>
                </a:lnTo>
                <a:lnTo>
                  <a:pt x="243712" y="26035"/>
                </a:lnTo>
                <a:lnTo>
                  <a:pt x="241045" y="26924"/>
                </a:lnTo>
                <a:lnTo>
                  <a:pt x="170052" y="54610"/>
                </a:lnTo>
                <a:lnTo>
                  <a:pt x="167004" y="55626"/>
                </a:lnTo>
                <a:lnTo>
                  <a:pt x="160527" y="56007"/>
                </a:lnTo>
                <a:lnTo>
                  <a:pt x="157352" y="55626"/>
                </a:lnTo>
                <a:lnTo>
                  <a:pt x="153924" y="54864"/>
                </a:lnTo>
                <a:lnTo>
                  <a:pt x="150875" y="53848"/>
                </a:lnTo>
                <a:lnTo>
                  <a:pt x="147574" y="52451"/>
                </a:lnTo>
                <a:lnTo>
                  <a:pt x="145287" y="51054"/>
                </a:lnTo>
                <a:lnTo>
                  <a:pt x="85851" y="2286"/>
                </a:lnTo>
                <a:lnTo>
                  <a:pt x="83565" y="889"/>
                </a:lnTo>
                <a:lnTo>
                  <a:pt x="8153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46186" y="2092960"/>
            <a:ext cx="275590" cy="278765"/>
          </a:xfrm>
          <a:custGeom>
            <a:avLst/>
            <a:gdLst/>
            <a:ahLst/>
            <a:cxnLst/>
            <a:rect l="l" t="t" r="r" b="b"/>
            <a:pathLst>
              <a:path w="275590" h="278764">
                <a:moveTo>
                  <a:pt x="190373" y="0"/>
                </a:moveTo>
                <a:lnTo>
                  <a:pt x="188341" y="126"/>
                </a:lnTo>
                <a:lnTo>
                  <a:pt x="186309" y="1142"/>
                </a:lnTo>
                <a:lnTo>
                  <a:pt x="184150" y="2666"/>
                </a:lnTo>
                <a:lnTo>
                  <a:pt x="126492" y="53466"/>
                </a:lnTo>
                <a:lnTo>
                  <a:pt x="124333" y="54863"/>
                </a:lnTo>
                <a:lnTo>
                  <a:pt x="118110" y="57531"/>
                </a:lnTo>
                <a:lnTo>
                  <a:pt x="114681" y="58419"/>
                </a:lnTo>
                <a:lnTo>
                  <a:pt x="111506" y="58927"/>
                </a:lnTo>
                <a:lnTo>
                  <a:pt x="105029" y="58800"/>
                </a:lnTo>
                <a:lnTo>
                  <a:pt x="101981" y="57912"/>
                </a:lnTo>
                <a:lnTo>
                  <a:pt x="29972" y="32765"/>
                </a:lnTo>
                <a:lnTo>
                  <a:pt x="27305" y="32003"/>
                </a:lnTo>
                <a:lnTo>
                  <a:pt x="20701" y="36448"/>
                </a:lnTo>
                <a:lnTo>
                  <a:pt x="20828" y="38353"/>
                </a:lnTo>
                <a:lnTo>
                  <a:pt x="21844" y="41401"/>
                </a:lnTo>
                <a:lnTo>
                  <a:pt x="51943" y="111378"/>
                </a:lnTo>
                <a:lnTo>
                  <a:pt x="53086" y="114426"/>
                </a:lnTo>
                <a:lnTo>
                  <a:pt x="53594" y="117601"/>
                </a:lnTo>
                <a:lnTo>
                  <a:pt x="53340" y="124459"/>
                </a:lnTo>
                <a:lnTo>
                  <a:pt x="52832" y="127762"/>
                </a:lnTo>
                <a:lnTo>
                  <a:pt x="51816" y="130809"/>
                </a:lnTo>
                <a:lnTo>
                  <a:pt x="50546" y="133603"/>
                </a:lnTo>
                <a:lnTo>
                  <a:pt x="48768" y="136270"/>
                </a:lnTo>
                <a:lnTo>
                  <a:pt x="2286" y="197357"/>
                </a:lnTo>
                <a:lnTo>
                  <a:pt x="762" y="199644"/>
                </a:lnTo>
                <a:lnTo>
                  <a:pt x="0" y="203326"/>
                </a:lnTo>
                <a:lnTo>
                  <a:pt x="254" y="204850"/>
                </a:lnTo>
                <a:lnTo>
                  <a:pt x="3175" y="207263"/>
                </a:lnTo>
                <a:lnTo>
                  <a:pt x="8001" y="207517"/>
                </a:lnTo>
                <a:lnTo>
                  <a:pt x="84201" y="200278"/>
                </a:lnTo>
                <a:lnTo>
                  <a:pt x="87249" y="200151"/>
                </a:lnTo>
                <a:lnTo>
                  <a:pt x="150368" y="274192"/>
                </a:lnTo>
                <a:lnTo>
                  <a:pt x="153797" y="277748"/>
                </a:lnTo>
                <a:lnTo>
                  <a:pt x="178943" y="197231"/>
                </a:lnTo>
                <a:lnTo>
                  <a:pt x="179832" y="194182"/>
                </a:lnTo>
                <a:lnTo>
                  <a:pt x="269113" y="157098"/>
                </a:lnTo>
                <a:lnTo>
                  <a:pt x="272034" y="155956"/>
                </a:lnTo>
                <a:lnTo>
                  <a:pt x="273685" y="154685"/>
                </a:lnTo>
                <a:lnTo>
                  <a:pt x="274828" y="153288"/>
                </a:lnTo>
                <a:lnTo>
                  <a:pt x="275336" y="152019"/>
                </a:lnTo>
                <a:lnTo>
                  <a:pt x="275336" y="149987"/>
                </a:lnTo>
                <a:lnTo>
                  <a:pt x="274447" y="148589"/>
                </a:lnTo>
                <a:lnTo>
                  <a:pt x="272796" y="146812"/>
                </a:lnTo>
                <a:lnTo>
                  <a:pt x="270510" y="145287"/>
                </a:lnTo>
                <a:lnTo>
                  <a:pt x="205105" y="106171"/>
                </a:lnTo>
                <a:lnTo>
                  <a:pt x="202438" y="104393"/>
                </a:lnTo>
                <a:lnTo>
                  <a:pt x="192786" y="84454"/>
                </a:lnTo>
                <a:lnTo>
                  <a:pt x="194818" y="7619"/>
                </a:lnTo>
                <a:lnTo>
                  <a:pt x="194564" y="4952"/>
                </a:lnTo>
                <a:lnTo>
                  <a:pt x="194056" y="2793"/>
                </a:lnTo>
                <a:lnTo>
                  <a:pt x="192786" y="1142"/>
                </a:lnTo>
                <a:lnTo>
                  <a:pt x="191770" y="253"/>
                </a:lnTo>
                <a:lnTo>
                  <a:pt x="1903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17967" y="1468500"/>
            <a:ext cx="192785" cy="18707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05867" y="4820818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14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8747" y="1230130"/>
            <a:ext cx="8307705" cy="323723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296545" marR="6350" indent="-284480" algn="just">
              <a:lnSpc>
                <a:spcPts val="1680"/>
              </a:lnSpc>
              <a:spcBef>
                <a:spcPts val="235"/>
              </a:spcBef>
              <a:buClr>
                <a:srgbClr val="000000"/>
              </a:buClr>
              <a:buSzPct val="96551"/>
              <a:buFont typeface="Arial"/>
              <a:buChar char="•"/>
              <a:tabLst>
                <a:tab pos="299085" algn="l"/>
              </a:tabLst>
            </a:pPr>
            <a:r>
              <a:rPr sz="1450" b="1" spc="-20" dirty="0">
                <a:solidFill>
                  <a:srgbClr val="242424"/>
                </a:solidFill>
                <a:latin typeface="Californian FB"/>
                <a:cs typeface="Californian FB"/>
              </a:rPr>
              <a:t>Digital</a:t>
            </a:r>
            <a:r>
              <a:rPr sz="1450" b="1" spc="-1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50" b="1" spc="-25" dirty="0">
                <a:solidFill>
                  <a:srgbClr val="242424"/>
                </a:solidFill>
                <a:latin typeface="Californian FB"/>
                <a:cs typeface="Californian FB"/>
              </a:rPr>
              <a:t>leadership</a:t>
            </a:r>
            <a:r>
              <a:rPr sz="1450" b="1" spc="-2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merupakan kepemimpinan</a:t>
            </a:r>
            <a:r>
              <a:rPr sz="1400" b="1" spc="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digital yang</a:t>
            </a:r>
            <a:r>
              <a:rPr sz="1400" b="1" spc="-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timbul</a:t>
            </a:r>
            <a:r>
              <a:rPr sz="1400" b="1" spc="-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akibat</a:t>
            </a:r>
            <a:r>
              <a:rPr sz="1400" b="1" spc="-1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dari</a:t>
            </a:r>
            <a:r>
              <a:rPr sz="1400" b="1" spc="-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berkembangnya </a:t>
            </a:r>
            <a:r>
              <a:rPr sz="1400" b="1" spc="-10" dirty="0">
                <a:solidFill>
                  <a:srgbClr val="242424"/>
                </a:solidFill>
                <a:latin typeface="Californian FB"/>
                <a:cs typeface="Californian FB"/>
              </a:rPr>
              <a:t>lingkungan 	berbasis</a:t>
            </a:r>
            <a:r>
              <a:rPr sz="1400" b="1" spc="-3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elektronik</a:t>
            </a:r>
            <a:r>
              <a:rPr sz="1400" b="1" spc="-1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atau</a:t>
            </a:r>
            <a:r>
              <a:rPr sz="1400" b="1" spc="-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50" b="1" spc="-35" dirty="0">
                <a:solidFill>
                  <a:srgbClr val="242424"/>
                </a:solidFill>
                <a:latin typeface="Californian FB"/>
                <a:cs typeface="Californian FB"/>
              </a:rPr>
              <a:t>e-</a:t>
            </a:r>
            <a:r>
              <a:rPr sz="1450" b="1" spc="-10" dirty="0">
                <a:solidFill>
                  <a:srgbClr val="242424"/>
                </a:solidFill>
                <a:latin typeface="Californian FB"/>
                <a:cs typeface="Californian FB"/>
              </a:rPr>
              <a:t>Environment</a:t>
            </a:r>
            <a:r>
              <a:rPr sz="1400" b="1" spc="-10" dirty="0">
                <a:solidFill>
                  <a:srgbClr val="242424"/>
                </a:solidFill>
                <a:latin typeface="Californian FB"/>
                <a:cs typeface="Californian FB"/>
              </a:rPr>
              <a:t>.</a:t>
            </a:r>
            <a:endParaRPr sz="1400">
              <a:latin typeface="Californian FB"/>
              <a:cs typeface="Californian FB"/>
            </a:endParaRPr>
          </a:p>
          <a:p>
            <a:pPr marL="297180" indent="-284480" algn="just">
              <a:lnSpc>
                <a:spcPts val="1605"/>
              </a:lnSpc>
              <a:buClr>
                <a:srgbClr val="000000"/>
              </a:buClr>
              <a:buFont typeface="Arial"/>
              <a:buChar char="•"/>
              <a:tabLst>
                <a:tab pos="297180" algn="l"/>
              </a:tabLst>
            </a:pP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Empat</a:t>
            </a:r>
            <a:r>
              <a:rPr sz="1400" b="1" spc="-4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karakteristik</a:t>
            </a:r>
            <a:r>
              <a:rPr sz="1400" b="1" spc="1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yang</a:t>
            </a:r>
            <a:r>
              <a:rPr sz="1400" b="1" spc="-4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spc="-10" dirty="0">
                <a:solidFill>
                  <a:srgbClr val="242424"/>
                </a:solidFill>
                <a:latin typeface="Californian FB"/>
                <a:cs typeface="Californian FB"/>
              </a:rPr>
              <a:t>membedakan</a:t>
            </a:r>
            <a:r>
              <a:rPr sz="1400" b="1" spc="-3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kepemimpinan</a:t>
            </a:r>
            <a:r>
              <a:rPr sz="1400" b="1" spc="-2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biasa</a:t>
            </a:r>
            <a:r>
              <a:rPr sz="1400" b="1" spc="-3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dengan</a:t>
            </a:r>
            <a:r>
              <a:rPr sz="1400" b="1" spc="-3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50" b="1" spc="-35" dirty="0">
                <a:solidFill>
                  <a:srgbClr val="242424"/>
                </a:solidFill>
                <a:latin typeface="Californian FB"/>
                <a:cs typeface="Californian FB"/>
              </a:rPr>
              <a:t>e-</a:t>
            </a:r>
            <a:r>
              <a:rPr sz="1450" b="1" spc="-30" dirty="0">
                <a:solidFill>
                  <a:srgbClr val="242424"/>
                </a:solidFill>
                <a:latin typeface="Californian FB"/>
                <a:cs typeface="Californian FB"/>
              </a:rPr>
              <a:t>Leadership</a:t>
            </a:r>
            <a:r>
              <a:rPr sz="1450" b="1" spc="-5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spc="-50" dirty="0">
                <a:solidFill>
                  <a:srgbClr val="242424"/>
                </a:solidFill>
                <a:latin typeface="Californian FB"/>
                <a:cs typeface="Californian FB"/>
              </a:rPr>
              <a:t>:</a:t>
            </a:r>
            <a:endParaRPr sz="1400">
              <a:latin typeface="Californian FB"/>
              <a:cs typeface="Californian FB"/>
            </a:endParaRPr>
          </a:p>
          <a:p>
            <a:pPr marL="755650" lvl="1" indent="-285750" algn="just">
              <a:lnSpc>
                <a:spcPts val="1705"/>
              </a:lnSpc>
              <a:buClr>
                <a:srgbClr val="000000"/>
              </a:buClr>
              <a:buFont typeface="Wingdings"/>
              <a:buChar char=""/>
              <a:tabLst>
                <a:tab pos="755650" algn="l"/>
              </a:tabLst>
            </a:pP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kemampuan</a:t>
            </a:r>
            <a:r>
              <a:rPr sz="1400" b="1" spc="49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komunikasi</a:t>
            </a:r>
            <a:r>
              <a:rPr sz="1400" b="1" spc="49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:</a:t>
            </a:r>
            <a:r>
              <a:rPr sz="1400" b="1" spc="49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50" b="1" dirty="0">
                <a:solidFill>
                  <a:srgbClr val="242424"/>
                </a:solidFill>
                <a:latin typeface="Californian FB"/>
                <a:cs typeface="Californian FB"/>
              </a:rPr>
              <a:t>digital</a:t>
            </a:r>
            <a:r>
              <a:rPr sz="1450" b="1" spc="49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50" b="1" dirty="0">
                <a:solidFill>
                  <a:srgbClr val="242424"/>
                </a:solidFill>
                <a:latin typeface="Californian FB"/>
                <a:cs typeface="Californian FB"/>
              </a:rPr>
              <a:t>leader</a:t>
            </a:r>
            <a:r>
              <a:rPr sz="1450" b="1" spc="484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menggunakan</a:t>
            </a:r>
            <a:r>
              <a:rPr sz="1400" b="1" spc="49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perangkat</a:t>
            </a:r>
            <a:r>
              <a:rPr sz="1400" b="1" spc="49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media</a:t>
            </a:r>
            <a:r>
              <a:rPr sz="1400" b="1" spc="49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sosial</a:t>
            </a:r>
            <a:r>
              <a:rPr sz="1400" b="1" spc="484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untuk</a:t>
            </a:r>
            <a:r>
              <a:rPr sz="1400" b="1" spc="49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spc="-10" dirty="0">
                <a:solidFill>
                  <a:srgbClr val="242424"/>
                </a:solidFill>
                <a:latin typeface="Californian FB"/>
                <a:cs typeface="Californian FB"/>
              </a:rPr>
              <a:t>terus</a:t>
            </a:r>
            <a:endParaRPr sz="1400">
              <a:latin typeface="Californian FB"/>
              <a:cs typeface="Californian FB"/>
            </a:endParaRPr>
          </a:p>
          <a:p>
            <a:pPr marL="756285" algn="just">
              <a:lnSpc>
                <a:spcPts val="1650"/>
              </a:lnSpc>
            </a:pP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terkoneksi</a:t>
            </a:r>
            <a:r>
              <a:rPr sz="1400" b="1" spc="-1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dengan</a:t>
            </a:r>
            <a:r>
              <a:rPr sz="1400" b="1" spc="-4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anggota</a:t>
            </a:r>
            <a:r>
              <a:rPr sz="1400" b="1" spc="-1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di</a:t>
            </a:r>
            <a:r>
              <a:rPr sz="1400" b="1" spc="-3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dalam</a:t>
            </a:r>
            <a:r>
              <a:rPr sz="1400" b="1" spc="-1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maupun</a:t>
            </a:r>
            <a:r>
              <a:rPr sz="1400" b="1" spc="-5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luar</a:t>
            </a:r>
            <a:r>
              <a:rPr sz="1400" b="1" spc="-2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spc="-10" dirty="0">
                <a:solidFill>
                  <a:srgbClr val="242424"/>
                </a:solidFill>
                <a:latin typeface="Californian FB"/>
                <a:cs typeface="Californian FB"/>
              </a:rPr>
              <a:t>organisasi.</a:t>
            </a:r>
            <a:endParaRPr sz="1400">
              <a:latin typeface="Californian FB"/>
              <a:cs typeface="Californian FB"/>
            </a:endParaRPr>
          </a:p>
          <a:p>
            <a:pPr marL="755015" marR="5080" lvl="1" indent="-285750" algn="just">
              <a:lnSpc>
                <a:spcPts val="1680"/>
              </a:lnSpc>
              <a:spcBef>
                <a:spcPts val="80"/>
              </a:spcBef>
              <a:buClr>
                <a:srgbClr val="000000"/>
              </a:buClr>
              <a:buSzPct val="96551"/>
              <a:buFont typeface="Wingdings"/>
              <a:buChar char=""/>
              <a:tabLst>
                <a:tab pos="756285" algn="l"/>
              </a:tabLst>
            </a:pPr>
            <a:r>
              <a:rPr sz="1450" b="1" spc="-20" dirty="0">
                <a:solidFill>
                  <a:srgbClr val="242424"/>
                </a:solidFill>
                <a:latin typeface="Californian FB"/>
                <a:cs typeface="Californian FB"/>
              </a:rPr>
              <a:t>digital leader</a:t>
            </a:r>
            <a:r>
              <a:rPr sz="1450" b="1" spc="-1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memiliki kemampuan</a:t>
            </a:r>
            <a:r>
              <a:rPr sz="1400" b="1" spc="-1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berpikir</a:t>
            </a:r>
            <a:r>
              <a:rPr sz="1400" b="1" spc="-1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dan bekerja</a:t>
            </a:r>
            <a:r>
              <a:rPr sz="1400" b="1" spc="-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sama</a:t>
            </a:r>
            <a:r>
              <a:rPr sz="1400" b="1" spc="-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tanpa</a:t>
            </a:r>
            <a:r>
              <a:rPr sz="1400" b="1" spc="-1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adanya</a:t>
            </a:r>
            <a:r>
              <a:rPr sz="1400" b="1" spc="-1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batasan waktu,</a:t>
            </a:r>
            <a:r>
              <a:rPr sz="1400" b="1" spc="-1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spc="-10" dirty="0">
                <a:solidFill>
                  <a:srgbClr val="242424"/>
                </a:solidFill>
                <a:latin typeface="Californian FB"/>
                <a:cs typeface="Californian FB"/>
              </a:rPr>
              <a:t>ruang, 	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dan</a:t>
            </a:r>
            <a:r>
              <a:rPr sz="1400" b="1" spc="-3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rintangan</a:t>
            </a:r>
            <a:r>
              <a:rPr sz="1400" b="1" spc="-3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budaya</a:t>
            </a:r>
            <a:r>
              <a:rPr sz="1400" b="1" spc="-4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dimana</a:t>
            </a:r>
            <a:r>
              <a:rPr sz="1400" b="1" spc="-3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spc="-10" dirty="0">
                <a:solidFill>
                  <a:srgbClr val="242424"/>
                </a:solidFill>
                <a:latin typeface="Californian FB"/>
                <a:cs typeface="Californian FB"/>
              </a:rPr>
              <a:t>pengawasan</a:t>
            </a:r>
            <a:r>
              <a:rPr sz="1400" b="1" spc="-4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dan</a:t>
            </a:r>
            <a:r>
              <a:rPr sz="1400" b="1" spc="-3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interaksi</a:t>
            </a:r>
            <a:r>
              <a:rPr sz="1400" b="1" spc="-2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tatap</a:t>
            </a:r>
            <a:r>
              <a:rPr sz="1400" b="1" spc="-3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muka</a:t>
            </a:r>
            <a:r>
              <a:rPr sz="1400" b="1" spc="-2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tidak</a:t>
            </a:r>
            <a:r>
              <a:rPr sz="1400" b="1" spc="-3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lagi</a:t>
            </a:r>
            <a:r>
              <a:rPr sz="1400" b="1" spc="-3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spc="-10" dirty="0">
                <a:solidFill>
                  <a:srgbClr val="242424"/>
                </a:solidFill>
                <a:latin typeface="Californian FB"/>
                <a:cs typeface="Californian FB"/>
              </a:rPr>
              <a:t>diperlukan.</a:t>
            </a:r>
            <a:endParaRPr sz="1400">
              <a:latin typeface="Californian FB"/>
              <a:cs typeface="Californian FB"/>
            </a:endParaRPr>
          </a:p>
          <a:p>
            <a:pPr marL="755015" marR="5715" lvl="1" indent="-285750" algn="just">
              <a:lnSpc>
                <a:spcPts val="1680"/>
              </a:lnSpc>
              <a:buClr>
                <a:srgbClr val="000000"/>
              </a:buClr>
              <a:buSzPct val="96551"/>
              <a:buFont typeface="Wingdings"/>
              <a:buChar char=""/>
              <a:tabLst>
                <a:tab pos="756285" algn="l"/>
              </a:tabLst>
            </a:pPr>
            <a:r>
              <a:rPr sz="1450" b="1" dirty="0">
                <a:solidFill>
                  <a:srgbClr val="242424"/>
                </a:solidFill>
                <a:latin typeface="Californian FB"/>
                <a:cs typeface="Californian FB"/>
              </a:rPr>
              <a:t>digital</a:t>
            </a:r>
            <a:r>
              <a:rPr sz="1450" b="1" spc="24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50" b="1" dirty="0">
                <a:solidFill>
                  <a:srgbClr val="242424"/>
                </a:solidFill>
                <a:latin typeface="Californian FB"/>
                <a:cs typeface="Californian FB"/>
              </a:rPr>
              <a:t>leader</a:t>
            </a:r>
            <a:r>
              <a:rPr sz="1450" b="1" spc="25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memiliki</a:t>
            </a:r>
            <a:r>
              <a:rPr sz="1400" b="1" spc="254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kemampuan</a:t>
            </a:r>
            <a:r>
              <a:rPr sz="1400" b="1" spc="254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memantau</a:t>
            </a:r>
            <a:r>
              <a:rPr sz="1400" b="1" spc="26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dan</a:t>
            </a:r>
            <a:r>
              <a:rPr sz="1400" b="1" spc="254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mengelola</a:t>
            </a:r>
            <a:r>
              <a:rPr sz="1400" b="1" spc="254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pekerjaan</a:t>
            </a:r>
            <a:r>
              <a:rPr sz="1400" b="1" spc="26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dengan</a:t>
            </a:r>
            <a:r>
              <a:rPr sz="1400" b="1" spc="254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efektif</a:t>
            </a:r>
            <a:r>
              <a:rPr sz="1400" b="1" spc="26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spc="-10" dirty="0">
                <a:solidFill>
                  <a:srgbClr val="242424"/>
                </a:solidFill>
                <a:latin typeface="Californian FB"/>
                <a:cs typeface="Californian FB"/>
              </a:rPr>
              <a:t>secara 	virtual.</a:t>
            </a:r>
            <a:endParaRPr sz="1400">
              <a:latin typeface="Californian FB"/>
              <a:cs typeface="Californian FB"/>
            </a:endParaRPr>
          </a:p>
          <a:p>
            <a:pPr marL="755015" marR="5715" lvl="1" indent="-285750" algn="just">
              <a:lnSpc>
                <a:spcPts val="1680"/>
              </a:lnSpc>
              <a:buClr>
                <a:srgbClr val="000000"/>
              </a:buClr>
              <a:buFont typeface="Wingdings"/>
              <a:buChar char=""/>
              <a:tabLst>
                <a:tab pos="756285" algn="l"/>
              </a:tabLst>
            </a:pP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kemampuan</a:t>
            </a:r>
            <a:r>
              <a:rPr sz="1400" b="1" spc="165" dirty="0">
                <a:solidFill>
                  <a:srgbClr val="242424"/>
                </a:solidFill>
                <a:latin typeface="Californian FB"/>
                <a:cs typeface="Californian FB"/>
              </a:rPr>
              <a:t> 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beradaptasi</a:t>
            </a:r>
            <a:r>
              <a:rPr sz="1400" b="1" spc="165" dirty="0">
                <a:solidFill>
                  <a:srgbClr val="242424"/>
                </a:solidFill>
                <a:latin typeface="Californian FB"/>
                <a:cs typeface="Californian FB"/>
              </a:rPr>
              <a:t> 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dengan</a:t>
            </a:r>
            <a:r>
              <a:rPr sz="1400" b="1" spc="165" dirty="0">
                <a:solidFill>
                  <a:srgbClr val="242424"/>
                </a:solidFill>
                <a:latin typeface="Californian FB"/>
                <a:cs typeface="Californian FB"/>
              </a:rPr>
              <a:t> 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perubahan</a:t>
            </a:r>
            <a:r>
              <a:rPr sz="1400" b="1" spc="170" dirty="0">
                <a:solidFill>
                  <a:srgbClr val="242424"/>
                </a:solidFill>
                <a:latin typeface="Californian FB"/>
                <a:cs typeface="Californian FB"/>
              </a:rPr>
              <a:t> 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lingkungan</a:t>
            </a:r>
            <a:r>
              <a:rPr sz="1400" b="1" spc="160" dirty="0">
                <a:solidFill>
                  <a:srgbClr val="242424"/>
                </a:solidFill>
                <a:latin typeface="Californian FB"/>
                <a:cs typeface="Californian FB"/>
              </a:rPr>
              <a:t> 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teknologi.</a:t>
            </a:r>
            <a:r>
              <a:rPr sz="1400" b="1" spc="165" dirty="0">
                <a:solidFill>
                  <a:srgbClr val="242424"/>
                </a:solidFill>
                <a:latin typeface="Californian FB"/>
                <a:cs typeface="Californian FB"/>
              </a:rPr>
              <a:t> 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Pesatnya</a:t>
            </a:r>
            <a:r>
              <a:rPr sz="1400" b="1" spc="165" dirty="0">
                <a:solidFill>
                  <a:srgbClr val="242424"/>
                </a:solidFill>
                <a:latin typeface="Californian FB"/>
                <a:cs typeface="Californian FB"/>
              </a:rPr>
              <a:t>  </a:t>
            </a:r>
            <a:r>
              <a:rPr sz="1400" b="1" spc="-10" dirty="0">
                <a:solidFill>
                  <a:srgbClr val="242424"/>
                </a:solidFill>
                <a:latin typeface="Californian FB"/>
                <a:cs typeface="Californian FB"/>
              </a:rPr>
              <a:t>perkembangan 	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teknologi</a:t>
            </a:r>
            <a:r>
              <a:rPr sz="1400" b="1" spc="254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menuntut</a:t>
            </a:r>
            <a:r>
              <a:rPr sz="1400" b="1" spc="26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penyesuaian</a:t>
            </a:r>
            <a:r>
              <a:rPr sz="1400" b="1" spc="254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perubahan</a:t>
            </a:r>
            <a:r>
              <a:rPr sz="1400" b="1" spc="26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yang</a:t>
            </a:r>
            <a:r>
              <a:rPr sz="1400" b="1" spc="26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berjalan</a:t>
            </a:r>
            <a:r>
              <a:rPr sz="1400" b="1" spc="26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dengan</a:t>
            </a:r>
            <a:r>
              <a:rPr sz="1400" b="1" spc="254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cepat</a:t>
            </a:r>
            <a:r>
              <a:rPr sz="1400" b="1" spc="254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agar</a:t>
            </a:r>
            <a:r>
              <a:rPr sz="1400" b="1" spc="27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tujuan</a:t>
            </a:r>
            <a:r>
              <a:rPr sz="1400" b="1" spc="254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spc="-10" dirty="0">
                <a:solidFill>
                  <a:srgbClr val="242424"/>
                </a:solidFill>
                <a:latin typeface="Californian FB"/>
                <a:cs typeface="Californian FB"/>
              </a:rPr>
              <a:t>organisasi 	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dapat</a:t>
            </a:r>
            <a:r>
              <a:rPr sz="1400" b="1" spc="-4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tetap</a:t>
            </a:r>
            <a:r>
              <a:rPr sz="1400" b="1" spc="-3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tercapai.</a:t>
            </a:r>
            <a:r>
              <a:rPr sz="1400" b="1" spc="-50" dirty="0">
                <a:solidFill>
                  <a:srgbClr val="242424"/>
                </a:solidFill>
                <a:latin typeface="Californian FB"/>
                <a:cs typeface="Californian FB"/>
              </a:rPr>
              <a:t> “</a:t>
            </a:r>
            <a:endParaRPr sz="1400">
              <a:latin typeface="Californian FB"/>
              <a:cs typeface="Californian FB"/>
            </a:endParaRPr>
          </a:p>
          <a:p>
            <a:pPr marL="469900" marR="7620" algn="just">
              <a:lnSpc>
                <a:spcPts val="1680"/>
              </a:lnSpc>
              <a:spcBef>
                <a:spcPts val="5"/>
              </a:spcBef>
            </a:pP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Suatu</a:t>
            </a:r>
            <a:r>
              <a:rPr sz="1400" b="1" spc="11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tantangan</a:t>
            </a:r>
            <a:r>
              <a:rPr sz="1400" b="1" spc="12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tersendiri</a:t>
            </a:r>
            <a:r>
              <a:rPr sz="1400" b="1" spc="114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juga</a:t>
            </a:r>
            <a:r>
              <a:rPr sz="1400" b="1" spc="114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bagi</a:t>
            </a:r>
            <a:r>
              <a:rPr sz="1400" b="1" spc="10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50" b="1" dirty="0">
                <a:solidFill>
                  <a:srgbClr val="242424"/>
                </a:solidFill>
                <a:latin typeface="Californian FB"/>
                <a:cs typeface="Californian FB"/>
              </a:rPr>
              <a:t>digital</a:t>
            </a:r>
            <a:r>
              <a:rPr sz="1450" b="1" spc="12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50" b="1" dirty="0">
                <a:solidFill>
                  <a:srgbClr val="242424"/>
                </a:solidFill>
                <a:latin typeface="Californian FB"/>
                <a:cs typeface="Californian FB"/>
              </a:rPr>
              <a:t>leader</a:t>
            </a:r>
            <a:r>
              <a:rPr sz="1450" b="1" spc="114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untuk</a:t>
            </a:r>
            <a:r>
              <a:rPr sz="1400" b="1" spc="12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mengelola</a:t>
            </a:r>
            <a:r>
              <a:rPr sz="1400" b="1" spc="114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generasi</a:t>
            </a:r>
            <a:r>
              <a:rPr sz="1400" b="1" spc="12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yang</a:t>
            </a:r>
            <a:r>
              <a:rPr sz="1400" b="1" spc="114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berbeda,</a:t>
            </a:r>
            <a:r>
              <a:rPr sz="1400" b="1" spc="10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spc="-10" dirty="0">
                <a:solidFill>
                  <a:srgbClr val="242424"/>
                </a:solidFill>
                <a:latin typeface="Californian FB"/>
                <a:cs typeface="Californian FB"/>
              </a:rPr>
              <a:t>generasi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milenial</a:t>
            </a:r>
            <a:r>
              <a:rPr sz="1400" b="1" spc="40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dan</a:t>
            </a:r>
            <a:r>
              <a:rPr sz="1400" b="1" spc="409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50" b="1" dirty="0">
                <a:solidFill>
                  <a:srgbClr val="242424"/>
                </a:solidFill>
                <a:latin typeface="Californian FB"/>
                <a:cs typeface="Californian FB"/>
              </a:rPr>
              <a:t>baby</a:t>
            </a:r>
            <a:r>
              <a:rPr sz="1450" b="1" spc="39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50" b="1" dirty="0">
                <a:solidFill>
                  <a:srgbClr val="242424"/>
                </a:solidFill>
                <a:latin typeface="Californian FB"/>
                <a:cs typeface="Californian FB"/>
              </a:rPr>
              <a:t>boomers</a:t>
            </a:r>
            <a:r>
              <a:rPr sz="1450" b="1" spc="39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dalam</a:t>
            </a:r>
            <a:r>
              <a:rPr sz="1400" b="1" spc="409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satu</a:t>
            </a:r>
            <a:r>
              <a:rPr sz="1400" b="1" spc="40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organisasi</a:t>
            </a:r>
            <a:r>
              <a:rPr sz="1400" b="1" spc="40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agar</a:t>
            </a:r>
            <a:r>
              <a:rPr sz="1400" b="1" spc="42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tujuan</a:t>
            </a:r>
            <a:r>
              <a:rPr sz="1400" b="1" spc="40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organisasi</a:t>
            </a:r>
            <a:r>
              <a:rPr sz="1400" b="1" spc="39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dapat</a:t>
            </a:r>
            <a:r>
              <a:rPr sz="1400" b="1" spc="395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dirty="0">
                <a:solidFill>
                  <a:srgbClr val="242424"/>
                </a:solidFill>
                <a:latin typeface="Californian FB"/>
                <a:cs typeface="Californian FB"/>
              </a:rPr>
              <a:t>tetap</a:t>
            </a:r>
            <a:r>
              <a:rPr sz="1400" b="1" spc="400" dirty="0">
                <a:solidFill>
                  <a:srgbClr val="242424"/>
                </a:solidFill>
                <a:latin typeface="Californian FB"/>
                <a:cs typeface="Californian FB"/>
              </a:rPr>
              <a:t> </a:t>
            </a:r>
            <a:r>
              <a:rPr sz="1400" b="1" spc="-10" dirty="0">
                <a:solidFill>
                  <a:srgbClr val="242424"/>
                </a:solidFill>
                <a:latin typeface="Californian FB"/>
                <a:cs typeface="Californian FB"/>
              </a:rPr>
              <a:t>tercapai,” lanjutnya.</a:t>
            </a:r>
            <a:endParaRPr sz="1400">
              <a:latin typeface="Californian FB"/>
              <a:cs typeface="Californian FB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949190" y="500888"/>
            <a:ext cx="357377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0000"/>
                </a:solidFill>
              </a:rPr>
              <a:t>Pentingnya</a:t>
            </a:r>
            <a:r>
              <a:rPr sz="1800" spc="-70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'Digital</a:t>
            </a:r>
            <a:r>
              <a:rPr sz="1800" spc="-60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Leadership'</a:t>
            </a:r>
            <a:r>
              <a:rPr sz="1800" spc="-70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dalam</a:t>
            </a:r>
            <a:endParaRPr sz="1800"/>
          </a:p>
          <a:p>
            <a:pPr marR="5080" algn="r">
              <a:lnSpc>
                <a:spcPct val="100000"/>
              </a:lnSpc>
            </a:pPr>
            <a:r>
              <a:rPr sz="1800" spc="-20" dirty="0">
                <a:solidFill>
                  <a:srgbClr val="000000"/>
                </a:solidFill>
              </a:rPr>
              <a:t>Transformasi</a:t>
            </a:r>
            <a:r>
              <a:rPr sz="1800" spc="10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Digital</a:t>
            </a:r>
            <a:endParaRPr sz="18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1472565"/>
            <a:chOff x="0" y="0"/>
            <a:chExt cx="9144000" cy="147256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8552815" cy="1333500"/>
            </a:xfrm>
            <a:custGeom>
              <a:avLst/>
              <a:gdLst/>
              <a:ahLst/>
              <a:cxnLst/>
              <a:rect l="l" t="t" r="r" b="b"/>
              <a:pathLst>
                <a:path w="8552815" h="1333500">
                  <a:moveTo>
                    <a:pt x="8552688" y="0"/>
                  </a:moveTo>
                  <a:lnTo>
                    <a:pt x="0" y="0"/>
                  </a:lnTo>
                  <a:lnTo>
                    <a:pt x="0" y="1333500"/>
                  </a:lnTo>
                  <a:lnTo>
                    <a:pt x="8552688" y="0"/>
                  </a:lnTo>
                  <a:close/>
                </a:path>
              </a:pathLst>
            </a:custGeom>
            <a:solidFill>
              <a:srgbClr val="004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63367" y="0"/>
              <a:ext cx="6581140" cy="1272540"/>
            </a:xfrm>
            <a:custGeom>
              <a:avLst/>
              <a:gdLst/>
              <a:ahLst/>
              <a:cxnLst/>
              <a:rect l="l" t="t" r="r" b="b"/>
              <a:pathLst>
                <a:path w="6581140" h="1272540">
                  <a:moveTo>
                    <a:pt x="6580632" y="0"/>
                  </a:moveTo>
                  <a:lnTo>
                    <a:pt x="0" y="0"/>
                  </a:lnTo>
                  <a:lnTo>
                    <a:pt x="5434583" y="1272539"/>
                  </a:lnTo>
                  <a:lnTo>
                    <a:pt x="6580632" y="253237"/>
                  </a:lnTo>
                  <a:lnTo>
                    <a:pt x="6580632" y="0"/>
                  </a:lnTo>
                  <a:close/>
                </a:path>
              </a:pathLst>
            </a:custGeom>
            <a:solidFill>
              <a:srgbClr val="00AD9D">
                <a:alpha val="8352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7292340" cy="1472565"/>
            </a:xfrm>
            <a:custGeom>
              <a:avLst/>
              <a:gdLst/>
              <a:ahLst/>
              <a:cxnLst/>
              <a:rect l="l" t="t" r="r" b="b"/>
              <a:pathLst>
                <a:path w="7292340" h="1472565">
                  <a:moveTo>
                    <a:pt x="7292340" y="0"/>
                  </a:moveTo>
                  <a:lnTo>
                    <a:pt x="0" y="466081"/>
                  </a:lnTo>
                  <a:lnTo>
                    <a:pt x="0" y="854201"/>
                  </a:lnTo>
                  <a:lnTo>
                    <a:pt x="5531104" y="1472184"/>
                  </a:lnTo>
                  <a:lnTo>
                    <a:pt x="7292340" y="0"/>
                  </a:lnTo>
                  <a:close/>
                </a:path>
              </a:pathLst>
            </a:custGeom>
            <a:solidFill>
              <a:srgbClr val="ABE23E">
                <a:alpha val="8117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3596640" y="4031859"/>
            <a:ext cx="5547360" cy="1111885"/>
            <a:chOff x="3596640" y="4031859"/>
            <a:chExt cx="5547360" cy="1111885"/>
          </a:xfrm>
        </p:grpSpPr>
        <p:sp>
          <p:nvSpPr>
            <p:cNvPr id="7" name="object 7"/>
            <p:cNvSpPr/>
            <p:nvPr/>
          </p:nvSpPr>
          <p:spPr>
            <a:xfrm>
              <a:off x="3596640" y="4666488"/>
              <a:ext cx="5090160" cy="477520"/>
            </a:xfrm>
            <a:custGeom>
              <a:avLst/>
              <a:gdLst/>
              <a:ahLst/>
              <a:cxnLst/>
              <a:rect l="l" t="t" r="r" b="b"/>
              <a:pathLst>
                <a:path w="5090159" h="477520">
                  <a:moveTo>
                    <a:pt x="3932174" y="0"/>
                  </a:moveTo>
                  <a:lnTo>
                    <a:pt x="0" y="477011"/>
                  </a:lnTo>
                  <a:lnTo>
                    <a:pt x="5090160" y="477011"/>
                  </a:lnTo>
                  <a:lnTo>
                    <a:pt x="3932174" y="0"/>
                  </a:lnTo>
                  <a:close/>
                </a:path>
              </a:pathLst>
            </a:custGeom>
            <a:solidFill>
              <a:srgbClr val="004B5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677546" y="4694763"/>
              <a:ext cx="3466465" cy="448945"/>
            </a:xfrm>
            <a:custGeom>
              <a:avLst/>
              <a:gdLst/>
              <a:ahLst/>
              <a:cxnLst/>
              <a:rect l="l" t="t" r="r" b="b"/>
              <a:pathLst>
                <a:path w="3466465" h="448945">
                  <a:moveTo>
                    <a:pt x="3466453" y="0"/>
                  </a:moveTo>
                  <a:lnTo>
                    <a:pt x="0" y="448736"/>
                  </a:lnTo>
                  <a:lnTo>
                    <a:pt x="3466453" y="448736"/>
                  </a:lnTo>
                  <a:lnTo>
                    <a:pt x="3466453" y="0"/>
                  </a:lnTo>
                  <a:close/>
                </a:path>
              </a:pathLst>
            </a:custGeom>
            <a:solidFill>
              <a:srgbClr val="00AD9D">
                <a:alpha val="8352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549360" y="4031859"/>
              <a:ext cx="1595120" cy="1111885"/>
            </a:xfrm>
            <a:custGeom>
              <a:avLst/>
              <a:gdLst/>
              <a:ahLst/>
              <a:cxnLst/>
              <a:rect l="l" t="t" r="r" b="b"/>
              <a:pathLst>
                <a:path w="1595120" h="1111885">
                  <a:moveTo>
                    <a:pt x="1594639" y="0"/>
                  </a:moveTo>
                  <a:lnTo>
                    <a:pt x="0" y="1111640"/>
                  </a:lnTo>
                  <a:lnTo>
                    <a:pt x="41340" y="1111640"/>
                  </a:lnTo>
                  <a:lnTo>
                    <a:pt x="1594639" y="670501"/>
                  </a:lnTo>
                  <a:lnTo>
                    <a:pt x="1594639" y="0"/>
                  </a:lnTo>
                  <a:close/>
                </a:path>
              </a:pathLst>
            </a:custGeom>
            <a:solidFill>
              <a:srgbClr val="ABE23E">
                <a:alpha val="8117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05867" y="4820818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909815" cy="51435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32" y="0"/>
              <a:ext cx="6507480" cy="51434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34911" y="0"/>
              <a:ext cx="2609088" cy="514349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7637" y="111029"/>
            <a:ext cx="8842375" cy="4921250"/>
            <a:chOff x="147637" y="111029"/>
            <a:chExt cx="8842375" cy="4921250"/>
          </a:xfrm>
        </p:grpSpPr>
        <p:sp>
          <p:nvSpPr>
            <p:cNvPr id="3" name="object 3"/>
            <p:cNvSpPr/>
            <p:nvPr/>
          </p:nvSpPr>
          <p:spPr>
            <a:xfrm>
              <a:off x="149352" y="4791459"/>
              <a:ext cx="8832850" cy="231775"/>
            </a:xfrm>
            <a:custGeom>
              <a:avLst/>
              <a:gdLst/>
              <a:ahLst/>
              <a:cxnLst/>
              <a:rect l="l" t="t" r="r" b="b"/>
              <a:pathLst>
                <a:path w="8832850" h="231775">
                  <a:moveTo>
                    <a:pt x="8832723" y="0"/>
                  </a:moveTo>
                  <a:lnTo>
                    <a:pt x="0" y="0"/>
                  </a:lnTo>
                  <a:lnTo>
                    <a:pt x="0" y="231406"/>
                  </a:lnTo>
                  <a:lnTo>
                    <a:pt x="8832723" y="231406"/>
                  </a:lnTo>
                  <a:lnTo>
                    <a:pt x="8832723" y="0"/>
                  </a:lnTo>
                  <a:close/>
                </a:path>
              </a:pathLst>
            </a:custGeom>
            <a:solidFill>
              <a:srgbClr val="8AAC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2400" y="115792"/>
              <a:ext cx="8832850" cy="4911725"/>
            </a:xfrm>
            <a:custGeom>
              <a:avLst/>
              <a:gdLst/>
              <a:ahLst/>
              <a:cxnLst/>
              <a:rect l="l" t="t" r="r" b="b"/>
              <a:pathLst>
                <a:path w="8832850" h="4911725">
                  <a:moveTo>
                    <a:pt x="0" y="4911598"/>
                  </a:moveTo>
                  <a:lnTo>
                    <a:pt x="8832723" y="4911598"/>
                  </a:lnTo>
                  <a:lnTo>
                    <a:pt x="8832723" y="0"/>
                  </a:lnTo>
                  <a:lnTo>
                    <a:pt x="0" y="0"/>
                  </a:lnTo>
                  <a:lnTo>
                    <a:pt x="0" y="4911598"/>
                  </a:lnTo>
                  <a:close/>
                </a:path>
              </a:pathLst>
            </a:custGeom>
            <a:ln w="9524">
              <a:solidFill>
                <a:srgbClr val="7996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2400" y="957072"/>
              <a:ext cx="8832850" cy="0"/>
            </a:xfrm>
            <a:custGeom>
              <a:avLst/>
              <a:gdLst/>
              <a:ahLst/>
              <a:cxnLst/>
              <a:rect l="l" t="t" r="r" b="b"/>
              <a:pathLst>
                <a:path w="8832850">
                  <a:moveTo>
                    <a:pt x="0" y="0"/>
                  </a:moveTo>
                  <a:lnTo>
                    <a:pt x="8832723" y="0"/>
                  </a:lnTo>
                </a:path>
              </a:pathLst>
            </a:custGeom>
            <a:ln w="9525">
              <a:solidFill>
                <a:srgbClr val="799699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67200" y="716280"/>
              <a:ext cx="609600" cy="457200"/>
            </a:xfrm>
            <a:custGeom>
              <a:avLst/>
              <a:gdLst/>
              <a:ahLst/>
              <a:cxnLst/>
              <a:rect l="l" t="t" r="r" b="b"/>
              <a:pathLst>
                <a:path w="609600" h="457200">
                  <a:moveTo>
                    <a:pt x="304800" y="0"/>
                  </a:moveTo>
                  <a:lnTo>
                    <a:pt x="263398" y="2032"/>
                  </a:lnTo>
                  <a:lnTo>
                    <a:pt x="223774" y="8128"/>
                  </a:lnTo>
                  <a:lnTo>
                    <a:pt x="186182" y="17907"/>
                  </a:lnTo>
                  <a:lnTo>
                    <a:pt x="118617" y="47625"/>
                  </a:lnTo>
                  <a:lnTo>
                    <a:pt x="63500" y="88900"/>
                  </a:lnTo>
                  <a:lnTo>
                    <a:pt x="24002" y="139573"/>
                  </a:lnTo>
                  <a:lnTo>
                    <a:pt x="2794" y="197612"/>
                  </a:lnTo>
                  <a:lnTo>
                    <a:pt x="0" y="228600"/>
                  </a:lnTo>
                  <a:lnTo>
                    <a:pt x="2794" y="259587"/>
                  </a:lnTo>
                  <a:lnTo>
                    <a:pt x="24002" y="317500"/>
                  </a:lnTo>
                  <a:lnTo>
                    <a:pt x="63500" y="368300"/>
                  </a:lnTo>
                  <a:lnTo>
                    <a:pt x="118617" y="409575"/>
                  </a:lnTo>
                  <a:lnTo>
                    <a:pt x="186182" y="439293"/>
                  </a:lnTo>
                  <a:lnTo>
                    <a:pt x="223774" y="449072"/>
                  </a:lnTo>
                  <a:lnTo>
                    <a:pt x="263398" y="455168"/>
                  </a:lnTo>
                  <a:lnTo>
                    <a:pt x="304800" y="457200"/>
                  </a:lnTo>
                  <a:lnTo>
                    <a:pt x="346201" y="455168"/>
                  </a:lnTo>
                  <a:lnTo>
                    <a:pt x="385825" y="449072"/>
                  </a:lnTo>
                  <a:lnTo>
                    <a:pt x="423417" y="439293"/>
                  </a:lnTo>
                  <a:lnTo>
                    <a:pt x="490982" y="409575"/>
                  </a:lnTo>
                  <a:lnTo>
                    <a:pt x="546100" y="368300"/>
                  </a:lnTo>
                  <a:lnTo>
                    <a:pt x="585597" y="317500"/>
                  </a:lnTo>
                  <a:lnTo>
                    <a:pt x="606805" y="259587"/>
                  </a:lnTo>
                  <a:lnTo>
                    <a:pt x="609600" y="228600"/>
                  </a:lnTo>
                  <a:lnTo>
                    <a:pt x="606805" y="197612"/>
                  </a:lnTo>
                  <a:lnTo>
                    <a:pt x="585597" y="139573"/>
                  </a:lnTo>
                  <a:lnTo>
                    <a:pt x="546100" y="88900"/>
                  </a:lnTo>
                  <a:lnTo>
                    <a:pt x="490982" y="47625"/>
                  </a:lnTo>
                  <a:lnTo>
                    <a:pt x="423417" y="17907"/>
                  </a:lnTo>
                  <a:lnTo>
                    <a:pt x="385825" y="8128"/>
                  </a:lnTo>
                  <a:lnTo>
                    <a:pt x="346201" y="2032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343400" y="769619"/>
              <a:ext cx="458470" cy="353695"/>
            </a:xfrm>
            <a:custGeom>
              <a:avLst/>
              <a:gdLst/>
              <a:ahLst/>
              <a:cxnLst/>
              <a:rect l="l" t="t" r="r" b="b"/>
              <a:pathLst>
                <a:path w="458470" h="353694">
                  <a:moveTo>
                    <a:pt x="432943" y="178181"/>
                  </a:moveTo>
                  <a:lnTo>
                    <a:pt x="432689" y="169672"/>
                  </a:lnTo>
                  <a:lnTo>
                    <a:pt x="426720" y="140081"/>
                  </a:lnTo>
                  <a:lnTo>
                    <a:pt x="420243" y="126644"/>
                  </a:lnTo>
                  <a:lnTo>
                    <a:pt x="420243" y="178181"/>
                  </a:lnTo>
                  <a:lnTo>
                    <a:pt x="419989" y="184912"/>
                  </a:lnTo>
                  <a:lnTo>
                    <a:pt x="402336" y="235458"/>
                  </a:lnTo>
                  <a:lnTo>
                    <a:pt x="352171" y="283083"/>
                  </a:lnTo>
                  <a:lnTo>
                    <a:pt x="286512" y="309753"/>
                  </a:lnTo>
                  <a:lnTo>
                    <a:pt x="248539" y="315468"/>
                  </a:lnTo>
                  <a:lnTo>
                    <a:pt x="228473" y="316357"/>
                  </a:lnTo>
                  <a:lnTo>
                    <a:pt x="208407" y="315468"/>
                  </a:lnTo>
                  <a:lnTo>
                    <a:pt x="170307" y="309753"/>
                  </a:lnTo>
                  <a:lnTo>
                    <a:pt x="104902" y="282067"/>
                  </a:lnTo>
                  <a:lnTo>
                    <a:pt x="59309" y="240157"/>
                  </a:lnTo>
                  <a:lnTo>
                    <a:pt x="38100" y="176276"/>
                  </a:lnTo>
                  <a:lnTo>
                    <a:pt x="38354" y="169672"/>
                  </a:lnTo>
                  <a:lnTo>
                    <a:pt x="69723" y="100965"/>
                  </a:lnTo>
                  <a:lnTo>
                    <a:pt x="120904" y="62865"/>
                  </a:lnTo>
                  <a:lnTo>
                    <a:pt x="190373" y="41021"/>
                  </a:lnTo>
                  <a:lnTo>
                    <a:pt x="229870" y="38100"/>
                  </a:lnTo>
                  <a:lnTo>
                    <a:pt x="249936" y="39116"/>
                  </a:lnTo>
                  <a:lnTo>
                    <a:pt x="288036" y="44831"/>
                  </a:lnTo>
                  <a:lnTo>
                    <a:pt x="353568" y="72390"/>
                  </a:lnTo>
                  <a:lnTo>
                    <a:pt x="399288" y="114300"/>
                  </a:lnTo>
                  <a:lnTo>
                    <a:pt x="418338" y="157226"/>
                  </a:lnTo>
                  <a:lnTo>
                    <a:pt x="420243" y="178181"/>
                  </a:lnTo>
                  <a:lnTo>
                    <a:pt x="420243" y="126644"/>
                  </a:lnTo>
                  <a:lnTo>
                    <a:pt x="387350" y="81915"/>
                  </a:lnTo>
                  <a:lnTo>
                    <a:pt x="327152" y="44831"/>
                  </a:lnTo>
                  <a:lnTo>
                    <a:pt x="290449" y="32385"/>
                  </a:lnTo>
                  <a:lnTo>
                    <a:pt x="250444" y="26670"/>
                  </a:lnTo>
                  <a:lnTo>
                    <a:pt x="229362" y="25781"/>
                  </a:lnTo>
                  <a:lnTo>
                    <a:pt x="188087" y="28575"/>
                  </a:lnTo>
                  <a:lnTo>
                    <a:pt x="149479" y="38100"/>
                  </a:lnTo>
                  <a:lnTo>
                    <a:pt x="84709" y="70485"/>
                  </a:lnTo>
                  <a:lnTo>
                    <a:pt x="41148" y="119126"/>
                  </a:lnTo>
                  <a:lnTo>
                    <a:pt x="25400" y="176276"/>
                  </a:lnTo>
                  <a:lnTo>
                    <a:pt x="25654" y="184912"/>
                  </a:lnTo>
                  <a:lnTo>
                    <a:pt x="44958" y="242062"/>
                  </a:lnTo>
                  <a:lnTo>
                    <a:pt x="71120" y="272542"/>
                  </a:lnTo>
                  <a:lnTo>
                    <a:pt x="131191" y="309753"/>
                  </a:lnTo>
                  <a:lnTo>
                    <a:pt x="167894" y="322072"/>
                  </a:lnTo>
                  <a:lnTo>
                    <a:pt x="207899" y="327787"/>
                  </a:lnTo>
                  <a:lnTo>
                    <a:pt x="228854" y="328803"/>
                  </a:lnTo>
                  <a:lnTo>
                    <a:pt x="249936" y="327787"/>
                  </a:lnTo>
                  <a:lnTo>
                    <a:pt x="289941" y="322072"/>
                  </a:lnTo>
                  <a:lnTo>
                    <a:pt x="343535" y="303022"/>
                  </a:lnTo>
                  <a:lnTo>
                    <a:pt x="398526" y="261112"/>
                  </a:lnTo>
                  <a:lnTo>
                    <a:pt x="428879" y="207772"/>
                  </a:lnTo>
                  <a:lnTo>
                    <a:pt x="432943" y="178181"/>
                  </a:lnTo>
                  <a:close/>
                </a:path>
                <a:path w="458470" h="353694">
                  <a:moveTo>
                    <a:pt x="458343" y="176276"/>
                  </a:moveTo>
                  <a:lnTo>
                    <a:pt x="457962" y="166751"/>
                  </a:lnTo>
                  <a:lnTo>
                    <a:pt x="450596" y="131572"/>
                  </a:lnTo>
                  <a:lnTo>
                    <a:pt x="445643" y="121399"/>
                  </a:lnTo>
                  <a:lnTo>
                    <a:pt x="445643" y="176276"/>
                  </a:lnTo>
                  <a:lnTo>
                    <a:pt x="445389" y="185801"/>
                  </a:lnTo>
                  <a:lnTo>
                    <a:pt x="424053" y="248793"/>
                  </a:lnTo>
                  <a:lnTo>
                    <a:pt x="395859" y="282067"/>
                  </a:lnTo>
                  <a:lnTo>
                    <a:pt x="331978" y="322072"/>
                  </a:lnTo>
                  <a:lnTo>
                    <a:pt x="293370" y="334518"/>
                  </a:lnTo>
                  <a:lnTo>
                    <a:pt x="251333" y="340233"/>
                  </a:lnTo>
                  <a:lnTo>
                    <a:pt x="229489" y="341122"/>
                  </a:lnTo>
                  <a:lnTo>
                    <a:pt x="207518" y="340233"/>
                  </a:lnTo>
                  <a:lnTo>
                    <a:pt x="165481" y="334518"/>
                  </a:lnTo>
                  <a:lnTo>
                    <a:pt x="126873" y="322072"/>
                  </a:lnTo>
                  <a:lnTo>
                    <a:pt x="92456" y="304927"/>
                  </a:lnTo>
                  <a:lnTo>
                    <a:pt x="39497" y="256413"/>
                  </a:lnTo>
                  <a:lnTo>
                    <a:pt x="17272" y="210566"/>
                  </a:lnTo>
                  <a:lnTo>
                    <a:pt x="12700" y="178181"/>
                  </a:lnTo>
                  <a:lnTo>
                    <a:pt x="12954" y="168656"/>
                  </a:lnTo>
                  <a:lnTo>
                    <a:pt x="34417" y="105791"/>
                  </a:lnTo>
                  <a:lnTo>
                    <a:pt x="62611" y="72390"/>
                  </a:lnTo>
                  <a:lnTo>
                    <a:pt x="126365" y="32385"/>
                  </a:lnTo>
                  <a:lnTo>
                    <a:pt x="164973" y="20066"/>
                  </a:lnTo>
                  <a:lnTo>
                    <a:pt x="207010" y="14351"/>
                  </a:lnTo>
                  <a:lnTo>
                    <a:pt x="228981" y="13335"/>
                  </a:lnTo>
                  <a:lnTo>
                    <a:pt x="250825" y="14351"/>
                  </a:lnTo>
                  <a:lnTo>
                    <a:pt x="312674" y="25781"/>
                  </a:lnTo>
                  <a:lnTo>
                    <a:pt x="349250" y="41021"/>
                  </a:lnTo>
                  <a:lnTo>
                    <a:pt x="407924" y="84836"/>
                  </a:lnTo>
                  <a:lnTo>
                    <a:pt x="441071" y="143891"/>
                  </a:lnTo>
                  <a:lnTo>
                    <a:pt x="445643" y="176276"/>
                  </a:lnTo>
                  <a:lnTo>
                    <a:pt x="445643" y="121399"/>
                  </a:lnTo>
                  <a:lnTo>
                    <a:pt x="416941" y="75311"/>
                  </a:lnTo>
                  <a:lnTo>
                    <a:pt x="388493" y="49530"/>
                  </a:lnTo>
                  <a:lnTo>
                    <a:pt x="354584" y="28575"/>
                  </a:lnTo>
                  <a:lnTo>
                    <a:pt x="315976" y="13335"/>
                  </a:lnTo>
                  <a:lnTo>
                    <a:pt x="273685" y="3810"/>
                  </a:lnTo>
                  <a:lnTo>
                    <a:pt x="228473" y="0"/>
                  </a:lnTo>
                  <a:lnTo>
                    <a:pt x="183261" y="3810"/>
                  </a:lnTo>
                  <a:lnTo>
                    <a:pt x="140843" y="14351"/>
                  </a:lnTo>
                  <a:lnTo>
                    <a:pt x="102362" y="29591"/>
                  </a:lnTo>
                  <a:lnTo>
                    <a:pt x="68580" y="50546"/>
                  </a:lnTo>
                  <a:lnTo>
                    <a:pt x="40132" y="77216"/>
                  </a:lnTo>
                  <a:lnTo>
                    <a:pt x="4699" y="141097"/>
                  </a:lnTo>
                  <a:lnTo>
                    <a:pt x="0" y="178181"/>
                  </a:lnTo>
                  <a:lnTo>
                    <a:pt x="381" y="186817"/>
                  </a:lnTo>
                  <a:lnTo>
                    <a:pt x="24130" y="256413"/>
                  </a:lnTo>
                  <a:lnTo>
                    <a:pt x="69850" y="304927"/>
                  </a:lnTo>
                  <a:lnTo>
                    <a:pt x="103886" y="324993"/>
                  </a:lnTo>
                  <a:lnTo>
                    <a:pt x="142240" y="341122"/>
                  </a:lnTo>
                  <a:lnTo>
                    <a:pt x="184658" y="350647"/>
                  </a:lnTo>
                  <a:lnTo>
                    <a:pt x="207010" y="353568"/>
                  </a:lnTo>
                  <a:lnTo>
                    <a:pt x="252730" y="353568"/>
                  </a:lnTo>
                  <a:lnTo>
                    <a:pt x="296799" y="345948"/>
                  </a:lnTo>
                  <a:lnTo>
                    <a:pt x="355981" y="324993"/>
                  </a:lnTo>
                  <a:lnTo>
                    <a:pt x="389890" y="303022"/>
                  </a:lnTo>
                  <a:lnTo>
                    <a:pt x="418211" y="277368"/>
                  </a:lnTo>
                  <a:lnTo>
                    <a:pt x="453644" y="213487"/>
                  </a:lnTo>
                  <a:lnTo>
                    <a:pt x="458343" y="176276"/>
                  </a:lnTo>
                  <a:close/>
                </a:path>
              </a:pathLst>
            </a:custGeom>
            <a:solidFill>
              <a:srgbClr val="799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493252" y="4810932"/>
            <a:ext cx="19494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15"/>
              </a:lnSpc>
            </a:pPr>
            <a:r>
              <a:rPr sz="1350" b="1" spc="-35" dirty="0">
                <a:latin typeface="Georgia"/>
                <a:cs typeface="Georgia"/>
              </a:rPr>
              <a:t>19</a:t>
            </a:r>
            <a:endParaRPr sz="1350">
              <a:latin typeface="Georgia"/>
              <a:cs typeface="Georgi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76544" y="1623060"/>
              <a:ext cx="3267455" cy="222948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71615" y="1818132"/>
              <a:ext cx="3072384" cy="1659636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741984" y="3550411"/>
            <a:ext cx="654558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43380" marR="5080" indent="-1631314">
              <a:lnSpc>
                <a:spcPct val="100000"/>
              </a:lnSpc>
              <a:spcBef>
                <a:spcPts val="95"/>
              </a:spcBef>
              <a:tabLst>
                <a:tab pos="3164840" algn="l"/>
              </a:tabLst>
            </a:pPr>
            <a:r>
              <a:rPr sz="2800" b="1" spc="-25" dirty="0">
                <a:solidFill>
                  <a:srgbClr val="FFFFFF"/>
                </a:solidFill>
                <a:latin typeface="Berlin Sans FB Demi"/>
                <a:cs typeface="Berlin Sans FB Demi"/>
              </a:rPr>
              <a:t>Bagaimana</a:t>
            </a:r>
            <a:r>
              <a:rPr sz="2800" b="1" spc="-40" dirty="0">
                <a:solidFill>
                  <a:srgbClr val="FFFFFF"/>
                </a:solidFill>
                <a:latin typeface="Berlin Sans FB Demi"/>
                <a:cs typeface="Berlin Sans FB Demi"/>
              </a:rPr>
              <a:t> </a:t>
            </a:r>
            <a:r>
              <a:rPr sz="2800" b="1" spc="-204" dirty="0">
                <a:solidFill>
                  <a:srgbClr val="FFFFFF"/>
                </a:solidFill>
                <a:latin typeface="Berlin Sans FB Demi"/>
                <a:cs typeface="Berlin Sans FB Demi"/>
              </a:rPr>
              <a:t>posisi</a:t>
            </a:r>
            <a:r>
              <a:rPr sz="2800" b="1" spc="-30" dirty="0">
                <a:solidFill>
                  <a:srgbClr val="FFFFFF"/>
                </a:solidFill>
                <a:latin typeface="Berlin Sans FB Demi"/>
                <a:cs typeface="Berlin Sans FB Demi"/>
              </a:rPr>
              <a:t> </a:t>
            </a:r>
            <a:r>
              <a:rPr sz="2800" b="1" spc="-50" dirty="0">
                <a:solidFill>
                  <a:srgbClr val="FFFFFF"/>
                </a:solidFill>
                <a:latin typeface="Berlin Sans FB Demi"/>
                <a:cs typeface="Berlin Sans FB Demi"/>
              </a:rPr>
              <a:t>&amp;</a:t>
            </a:r>
            <a:r>
              <a:rPr sz="2800" b="1" dirty="0">
                <a:solidFill>
                  <a:srgbClr val="FFFFFF"/>
                </a:solidFill>
                <a:latin typeface="Berlin Sans FB Demi"/>
                <a:cs typeface="Berlin Sans FB Demi"/>
              </a:rPr>
              <a:t>	</a:t>
            </a:r>
            <a:r>
              <a:rPr sz="2800" b="1" spc="-40" dirty="0">
                <a:solidFill>
                  <a:srgbClr val="FFFFFF"/>
                </a:solidFill>
                <a:latin typeface="Berlin Sans FB Demi"/>
                <a:cs typeface="Berlin Sans FB Demi"/>
              </a:rPr>
              <a:t>peran</a:t>
            </a:r>
            <a:r>
              <a:rPr sz="2800" b="1" spc="-140" dirty="0">
                <a:solidFill>
                  <a:srgbClr val="FFFFFF"/>
                </a:solidFill>
                <a:latin typeface="Berlin Sans FB Demi"/>
                <a:cs typeface="Berlin Sans FB Demi"/>
              </a:rPr>
              <a:t> </a:t>
            </a:r>
            <a:r>
              <a:rPr sz="2800" b="1" spc="-40" dirty="0">
                <a:solidFill>
                  <a:srgbClr val="FFFFFF"/>
                </a:solidFill>
                <a:latin typeface="Berlin Sans FB Demi"/>
                <a:cs typeface="Berlin Sans FB Demi"/>
              </a:rPr>
              <a:t>kepemimpinan </a:t>
            </a:r>
            <a:r>
              <a:rPr sz="2800" b="1" dirty="0">
                <a:solidFill>
                  <a:srgbClr val="FFFFFF"/>
                </a:solidFill>
                <a:latin typeface="Berlin Sans FB Demi"/>
                <a:cs typeface="Berlin Sans FB Demi"/>
              </a:rPr>
              <a:t>dalam</a:t>
            </a:r>
            <a:r>
              <a:rPr sz="2800" b="1" spc="-130" dirty="0">
                <a:solidFill>
                  <a:srgbClr val="FFFFFF"/>
                </a:solidFill>
                <a:latin typeface="Berlin Sans FB Demi"/>
                <a:cs typeface="Berlin Sans FB Demi"/>
              </a:rPr>
              <a:t> </a:t>
            </a:r>
            <a:r>
              <a:rPr sz="2800" b="1" spc="-20" dirty="0">
                <a:solidFill>
                  <a:srgbClr val="FFFFFF"/>
                </a:solidFill>
                <a:latin typeface="Berlin Sans FB Demi"/>
                <a:cs typeface="Berlin Sans FB Demi"/>
              </a:rPr>
              <a:t>dunia</a:t>
            </a:r>
            <a:r>
              <a:rPr sz="2800" b="1" spc="-130" dirty="0">
                <a:solidFill>
                  <a:srgbClr val="FFFFFF"/>
                </a:solidFill>
                <a:latin typeface="Berlin Sans FB Demi"/>
                <a:cs typeface="Berlin Sans FB Demi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Berlin Sans FB Demi"/>
                <a:cs typeface="Berlin Sans FB Demi"/>
              </a:rPr>
              <a:t>digital?</a:t>
            </a:r>
            <a:endParaRPr sz="2800">
              <a:latin typeface="Berlin Sans FB Demi"/>
              <a:cs typeface="Berlin Sans FB Dem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81171" y="4836972"/>
            <a:ext cx="1590675" cy="128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50" dirty="0">
                <a:solidFill>
                  <a:srgbClr val="FFFFFF"/>
                </a:solidFill>
                <a:latin typeface="Arial Black"/>
                <a:cs typeface="Arial Black"/>
              </a:rPr>
              <a:t>Herawati-BPSDM</a:t>
            </a:r>
            <a:r>
              <a:rPr sz="650" spc="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650" dirty="0">
                <a:solidFill>
                  <a:srgbClr val="FFFFFF"/>
                </a:solidFill>
                <a:latin typeface="Arial Black"/>
                <a:cs typeface="Arial Black"/>
              </a:rPr>
              <a:t>Sumatera</a:t>
            </a:r>
            <a:r>
              <a:rPr sz="650" spc="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650" spc="-20" dirty="0">
                <a:solidFill>
                  <a:srgbClr val="FFFFFF"/>
                </a:solidFill>
                <a:latin typeface="Arial Black"/>
                <a:cs typeface="Arial Black"/>
              </a:rPr>
              <a:t>Utara</a:t>
            </a:r>
            <a:endParaRPr sz="650">
              <a:latin typeface="Arial Black"/>
              <a:cs typeface="Arial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30795" y="4237939"/>
            <a:ext cx="256540" cy="79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90"/>
              </a:lnSpc>
            </a:pPr>
            <a:r>
              <a:rPr sz="600" dirty="0">
                <a:solidFill>
                  <a:srgbClr val="888888"/>
                </a:solidFill>
                <a:latin typeface="Calibri"/>
                <a:cs typeface="Calibri"/>
              </a:rPr>
              <a:t>Page</a:t>
            </a:r>
            <a:r>
              <a:rPr sz="600" spc="3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600" spc="-25" dirty="0">
                <a:solidFill>
                  <a:srgbClr val="888888"/>
                </a:solidFill>
                <a:latin typeface="Calibri"/>
                <a:cs typeface="Calibri"/>
              </a:rPr>
              <a:t>21</a:t>
            </a:r>
            <a:endParaRPr sz="6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36576"/>
            <a:ext cx="6296025" cy="1121410"/>
            <a:chOff x="0" y="36576"/>
            <a:chExt cx="6296025" cy="112141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352" y="36576"/>
              <a:ext cx="6146292" cy="9921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32588"/>
              <a:ext cx="2614422" cy="102488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92451" y="132588"/>
              <a:ext cx="1832610" cy="102488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04615" y="132588"/>
              <a:ext cx="1287017" cy="102488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72711" y="132588"/>
              <a:ext cx="1892045" cy="1024889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69544" y="273507"/>
            <a:ext cx="54857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dirty="0">
                <a:solidFill>
                  <a:srgbClr val="000000"/>
                </a:solidFill>
                <a:latin typeface="Tahoma"/>
                <a:cs typeface="Tahoma"/>
              </a:rPr>
              <a:t>Pemimpin</a:t>
            </a:r>
            <a:r>
              <a:rPr sz="3600" b="0" spc="-3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b="0" spc="-30" dirty="0">
                <a:solidFill>
                  <a:srgbClr val="000000"/>
                </a:solidFill>
                <a:latin typeface="Tahoma"/>
                <a:cs typeface="Tahoma"/>
              </a:rPr>
              <a:t>dalam</a:t>
            </a:r>
            <a:r>
              <a:rPr sz="3600" b="0" spc="-26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b="0" dirty="0">
                <a:solidFill>
                  <a:srgbClr val="000000"/>
                </a:solidFill>
                <a:latin typeface="Tahoma"/>
                <a:cs typeface="Tahoma"/>
              </a:rPr>
              <a:t>Era</a:t>
            </a:r>
            <a:r>
              <a:rPr sz="3600" b="0" spc="-30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600" b="0" spc="-10" dirty="0">
                <a:solidFill>
                  <a:srgbClr val="000000"/>
                </a:solidFill>
                <a:latin typeface="Tahoma"/>
                <a:cs typeface="Tahoma"/>
              </a:rPr>
              <a:t>Digital</a:t>
            </a:r>
            <a:endParaRPr sz="3600">
              <a:latin typeface="Tahoma"/>
              <a:cs typeface="Tahom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27647" y="1299972"/>
            <a:ext cx="2051303" cy="2020823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010911" y="1267967"/>
            <a:ext cx="862584" cy="865631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5961126" y="3559809"/>
            <a:ext cx="2722245" cy="75311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065" marR="5080" indent="-8255" algn="ctr">
              <a:lnSpc>
                <a:spcPct val="80500"/>
              </a:lnSpc>
              <a:spcBef>
                <a:spcPts val="420"/>
              </a:spcBef>
            </a:pPr>
            <a:r>
              <a:rPr sz="1400" b="1" spc="60" dirty="0">
                <a:latin typeface="Sitka Subheading"/>
                <a:cs typeface="Sitka Subheading"/>
              </a:rPr>
              <a:t>Peran</a:t>
            </a:r>
            <a:r>
              <a:rPr sz="1400" b="1" spc="140" dirty="0">
                <a:latin typeface="Sitka Subheading"/>
                <a:cs typeface="Sitka Subheading"/>
              </a:rPr>
              <a:t> </a:t>
            </a:r>
            <a:r>
              <a:rPr sz="1400" b="1" spc="70" dirty="0">
                <a:latin typeface="Sitka Subheading"/>
                <a:cs typeface="Sitka Subheading"/>
              </a:rPr>
              <a:t>pemimpin</a:t>
            </a:r>
            <a:r>
              <a:rPr sz="1400" b="1" spc="145" dirty="0">
                <a:latin typeface="Sitka Subheading"/>
                <a:cs typeface="Sitka Subheading"/>
              </a:rPr>
              <a:t> </a:t>
            </a:r>
            <a:r>
              <a:rPr sz="1400" b="1" spc="55" dirty="0">
                <a:latin typeface="Sitka Subheading"/>
                <a:cs typeface="Sitka Subheading"/>
              </a:rPr>
              <a:t>semakin </a:t>
            </a:r>
            <a:r>
              <a:rPr sz="1400" b="1" spc="60" dirty="0">
                <a:latin typeface="Sitka Subheading"/>
                <a:cs typeface="Sitka Subheading"/>
              </a:rPr>
              <a:t>penting</a:t>
            </a:r>
            <a:r>
              <a:rPr sz="1400" b="1" spc="135" dirty="0">
                <a:latin typeface="Sitka Subheading"/>
                <a:cs typeface="Sitka Subheading"/>
              </a:rPr>
              <a:t> </a:t>
            </a:r>
            <a:r>
              <a:rPr sz="1400" b="1" spc="60" dirty="0">
                <a:latin typeface="Sitka Subheading"/>
                <a:cs typeface="Sitka Subheading"/>
              </a:rPr>
              <a:t>dalam</a:t>
            </a:r>
            <a:r>
              <a:rPr sz="1400" b="1" spc="110" dirty="0">
                <a:latin typeface="Sitka Subheading"/>
                <a:cs typeface="Sitka Subheading"/>
              </a:rPr>
              <a:t>  </a:t>
            </a:r>
            <a:r>
              <a:rPr sz="1400" b="1" spc="60" dirty="0">
                <a:latin typeface="Sitka Subheading"/>
                <a:cs typeface="Sitka Subheading"/>
              </a:rPr>
              <a:t>menentukan respon</a:t>
            </a:r>
            <a:r>
              <a:rPr sz="1400" b="1" spc="145" dirty="0">
                <a:latin typeface="Sitka Subheading"/>
                <a:cs typeface="Sitka Subheading"/>
              </a:rPr>
              <a:t> </a:t>
            </a:r>
            <a:r>
              <a:rPr sz="1400" b="1" spc="70" dirty="0">
                <a:latin typeface="Sitka Subheading"/>
                <a:cs typeface="Sitka Subheading"/>
              </a:rPr>
              <a:t>organisasi</a:t>
            </a:r>
            <a:r>
              <a:rPr sz="1400" b="1" spc="114" dirty="0">
                <a:latin typeface="Sitka Subheading"/>
                <a:cs typeface="Sitka Subheading"/>
              </a:rPr>
              <a:t> </a:t>
            </a:r>
            <a:r>
              <a:rPr sz="1400" b="1" spc="65" dirty="0">
                <a:latin typeface="Sitka Subheading"/>
                <a:cs typeface="Sitka Subheading"/>
              </a:rPr>
              <a:t>terhadap implikasi</a:t>
            </a:r>
            <a:r>
              <a:rPr sz="1400" b="1" spc="120" dirty="0">
                <a:latin typeface="Sitka Subheading"/>
                <a:cs typeface="Sitka Subheading"/>
              </a:rPr>
              <a:t> </a:t>
            </a:r>
            <a:r>
              <a:rPr sz="1400" b="1" spc="65" dirty="0">
                <a:latin typeface="Sitka Subheading"/>
                <a:cs typeface="Sitka Subheading"/>
              </a:rPr>
              <a:t>Revolusi</a:t>
            </a:r>
            <a:r>
              <a:rPr sz="1400" b="1" spc="145" dirty="0">
                <a:latin typeface="Sitka Subheading"/>
                <a:cs typeface="Sitka Subheading"/>
              </a:rPr>
              <a:t> </a:t>
            </a:r>
            <a:r>
              <a:rPr sz="1400" b="1" spc="60" dirty="0">
                <a:latin typeface="Sitka Subheading"/>
                <a:cs typeface="Sitka Subheading"/>
              </a:rPr>
              <a:t>Industri</a:t>
            </a:r>
            <a:r>
              <a:rPr sz="1400" b="1" spc="145" dirty="0">
                <a:latin typeface="Sitka Subheading"/>
                <a:cs typeface="Sitka Subheading"/>
              </a:rPr>
              <a:t> </a:t>
            </a:r>
            <a:r>
              <a:rPr sz="1400" b="1" spc="-25" dirty="0">
                <a:latin typeface="Tahoma"/>
                <a:cs typeface="Tahoma"/>
              </a:rPr>
              <a:t>!!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0758" y="899115"/>
            <a:ext cx="2993390" cy="27476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27305">
              <a:lnSpc>
                <a:spcPct val="93000"/>
              </a:lnSpc>
              <a:spcBef>
                <a:spcPts val="254"/>
              </a:spcBef>
            </a:pPr>
            <a:r>
              <a:rPr sz="1900" spc="-35" dirty="0">
                <a:latin typeface="Centaur"/>
                <a:cs typeface="Centaur"/>
              </a:rPr>
              <a:t>“Kapasitas</a:t>
            </a:r>
            <a:r>
              <a:rPr sz="1900" spc="-55" dirty="0">
                <a:latin typeface="Centaur"/>
                <a:cs typeface="Centaur"/>
              </a:rPr>
              <a:t> </a:t>
            </a:r>
            <a:r>
              <a:rPr sz="1900" spc="-45" dirty="0">
                <a:latin typeface="Centaur"/>
                <a:cs typeface="Centaur"/>
              </a:rPr>
              <a:t>kepemimpinan</a:t>
            </a:r>
            <a:r>
              <a:rPr sz="1900" spc="-5" dirty="0">
                <a:latin typeface="Centaur"/>
                <a:cs typeface="Centaur"/>
              </a:rPr>
              <a:t> </a:t>
            </a:r>
            <a:r>
              <a:rPr sz="1900" dirty="0">
                <a:latin typeface="Centaur"/>
                <a:cs typeface="Centaur"/>
              </a:rPr>
              <a:t>di</a:t>
            </a:r>
            <a:r>
              <a:rPr sz="1900" spc="-65" dirty="0">
                <a:latin typeface="Centaur"/>
                <a:cs typeface="Centaur"/>
              </a:rPr>
              <a:t> </a:t>
            </a:r>
            <a:r>
              <a:rPr sz="1900" spc="-10" dirty="0">
                <a:latin typeface="Centaur"/>
                <a:cs typeface="Centaur"/>
              </a:rPr>
              <a:t>setiap </a:t>
            </a:r>
            <a:r>
              <a:rPr sz="1900" spc="-45" dirty="0">
                <a:latin typeface="Centaur"/>
                <a:cs typeface="Centaur"/>
              </a:rPr>
              <a:t>sektor,</a:t>
            </a:r>
            <a:r>
              <a:rPr sz="1900" spc="-75" dirty="0">
                <a:latin typeface="Centaur"/>
                <a:cs typeface="Centaur"/>
              </a:rPr>
              <a:t> </a:t>
            </a:r>
            <a:r>
              <a:rPr sz="1900" spc="-10" dirty="0">
                <a:latin typeface="Centaur"/>
                <a:cs typeface="Centaur"/>
              </a:rPr>
              <a:t>serta</a:t>
            </a:r>
            <a:r>
              <a:rPr sz="1900" spc="-100" dirty="0">
                <a:latin typeface="Centaur"/>
                <a:cs typeface="Centaur"/>
              </a:rPr>
              <a:t> </a:t>
            </a:r>
            <a:r>
              <a:rPr sz="1900" spc="-35" dirty="0">
                <a:latin typeface="Centaur"/>
                <a:cs typeface="Centaur"/>
              </a:rPr>
              <a:t>pemahaman</a:t>
            </a:r>
            <a:r>
              <a:rPr sz="1900" spc="-30" dirty="0">
                <a:latin typeface="Centaur"/>
                <a:cs typeface="Centaur"/>
              </a:rPr>
              <a:t> </a:t>
            </a:r>
            <a:r>
              <a:rPr sz="1900" spc="-10" dirty="0">
                <a:latin typeface="Centaur"/>
                <a:cs typeface="Centaur"/>
              </a:rPr>
              <a:t>terhadap </a:t>
            </a:r>
            <a:r>
              <a:rPr sz="1900" spc="-25" dirty="0">
                <a:latin typeface="Centaur"/>
                <a:cs typeface="Centaur"/>
              </a:rPr>
              <a:t>perubahan</a:t>
            </a:r>
            <a:r>
              <a:rPr sz="1900" spc="-75" dirty="0">
                <a:latin typeface="Centaur"/>
                <a:cs typeface="Centaur"/>
              </a:rPr>
              <a:t> </a:t>
            </a:r>
            <a:r>
              <a:rPr sz="1900" spc="-20" dirty="0">
                <a:latin typeface="Centaur"/>
                <a:cs typeface="Centaur"/>
              </a:rPr>
              <a:t>yang</a:t>
            </a:r>
            <a:r>
              <a:rPr sz="1900" spc="-50" dirty="0">
                <a:latin typeface="Centaur"/>
                <a:cs typeface="Centaur"/>
              </a:rPr>
              <a:t> </a:t>
            </a:r>
            <a:r>
              <a:rPr sz="1900" spc="-30" dirty="0">
                <a:latin typeface="Centaur"/>
                <a:cs typeface="Centaur"/>
              </a:rPr>
              <a:t>berlangsung</a:t>
            </a:r>
            <a:r>
              <a:rPr sz="1900" spc="-35" dirty="0">
                <a:latin typeface="Centaur"/>
                <a:cs typeface="Centaur"/>
              </a:rPr>
              <a:t> </a:t>
            </a:r>
            <a:r>
              <a:rPr sz="1900" spc="-20" dirty="0">
                <a:latin typeface="Centaur"/>
                <a:cs typeface="Centaur"/>
              </a:rPr>
              <a:t>masih </a:t>
            </a:r>
            <a:r>
              <a:rPr sz="1900" spc="-10" dirty="0">
                <a:latin typeface="Centaur"/>
                <a:cs typeface="Centaur"/>
              </a:rPr>
              <a:t>rendah.</a:t>
            </a:r>
            <a:endParaRPr sz="1900">
              <a:latin typeface="Centaur"/>
              <a:cs typeface="Centaur"/>
            </a:endParaRPr>
          </a:p>
          <a:p>
            <a:pPr marL="12700" marR="5080">
              <a:lnSpc>
                <a:spcPct val="92900"/>
              </a:lnSpc>
              <a:spcBef>
                <a:spcPts val="90"/>
              </a:spcBef>
            </a:pPr>
            <a:r>
              <a:rPr sz="1900" spc="-40" dirty="0">
                <a:latin typeface="Centaur"/>
                <a:cs typeface="Centaur"/>
              </a:rPr>
              <a:t>Akibatnya,</a:t>
            </a:r>
            <a:r>
              <a:rPr sz="1900" spc="-80" dirty="0">
                <a:latin typeface="Centaur"/>
                <a:cs typeface="Centaur"/>
              </a:rPr>
              <a:t> </a:t>
            </a:r>
            <a:r>
              <a:rPr sz="1900" dirty="0">
                <a:latin typeface="Centaur"/>
                <a:cs typeface="Centaur"/>
              </a:rPr>
              <a:t>di</a:t>
            </a:r>
            <a:r>
              <a:rPr sz="1900" spc="-95" dirty="0">
                <a:latin typeface="Centaur"/>
                <a:cs typeface="Centaur"/>
              </a:rPr>
              <a:t> </a:t>
            </a:r>
            <a:r>
              <a:rPr sz="1900" dirty="0">
                <a:latin typeface="Centaur"/>
                <a:cs typeface="Centaur"/>
              </a:rPr>
              <a:t>tingkat</a:t>
            </a:r>
            <a:r>
              <a:rPr sz="1900" spc="270" dirty="0">
                <a:latin typeface="Centaur"/>
                <a:cs typeface="Centaur"/>
              </a:rPr>
              <a:t> </a:t>
            </a:r>
            <a:r>
              <a:rPr sz="1900" spc="-25" dirty="0">
                <a:latin typeface="Centaur"/>
                <a:cs typeface="Centaur"/>
              </a:rPr>
              <a:t>nasional</a:t>
            </a:r>
            <a:r>
              <a:rPr sz="1900" spc="-80" dirty="0">
                <a:latin typeface="Centaur"/>
                <a:cs typeface="Centaur"/>
              </a:rPr>
              <a:t> </a:t>
            </a:r>
            <a:r>
              <a:rPr sz="1900" spc="-25" dirty="0">
                <a:latin typeface="Centaur"/>
                <a:cs typeface="Centaur"/>
              </a:rPr>
              <a:t>dan </a:t>
            </a:r>
            <a:r>
              <a:rPr sz="1900" spc="-20" dirty="0">
                <a:latin typeface="Centaur"/>
                <a:cs typeface="Centaur"/>
              </a:rPr>
              <a:t>global,</a:t>
            </a:r>
            <a:r>
              <a:rPr sz="1900" spc="-100" dirty="0">
                <a:latin typeface="Centaur"/>
                <a:cs typeface="Centaur"/>
              </a:rPr>
              <a:t> </a:t>
            </a:r>
            <a:r>
              <a:rPr sz="1900" spc="-20" dirty="0">
                <a:latin typeface="Centaur"/>
                <a:cs typeface="Centaur"/>
              </a:rPr>
              <a:t>tidak</a:t>
            </a:r>
            <a:r>
              <a:rPr sz="1900" spc="-95" dirty="0">
                <a:latin typeface="Centaur"/>
                <a:cs typeface="Centaur"/>
              </a:rPr>
              <a:t> </a:t>
            </a:r>
            <a:r>
              <a:rPr sz="1900" spc="-10" dirty="0">
                <a:latin typeface="Centaur"/>
                <a:cs typeface="Centaur"/>
              </a:rPr>
              <a:t>terbangun kerangka </a:t>
            </a:r>
            <a:r>
              <a:rPr sz="1900" spc="-25" dirty="0">
                <a:latin typeface="Centaur"/>
                <a:cs typeface="Centaur"/>
              </a:rPr>
              <a:t>institusional</a:t>
            </a:r>
            <a:r>
              <a:rPr sz="1900" spc="-70" dirty="0">
                <a:latin typeface="Centaur"/>
                <a:cs typeface="Centaur"/>
              </a:rPr>
              <a:t> </a:t>
            </a:r>
            <a:r>
              <a:rPr sz="1900" dirty="0">
                <a:latin typeface="Centaur"/>
                <a:cs typeface="Centaur"/>
              </a:rPr>
              <a:t>untuk</a:t>
            </a:r>
            <a:r>
              <a:rPr sz="1900" spc="285" dirty="0">
                <a:latin typeface="Centaur"/>
                <a:cs typeface="Centaur"/>
              </a:rPr>
              <a:t> </a:t>
            </a:r>
            <a:r>
              <a:rPr sz="1900" spc="-45" dirty="0">
                <a:latin typeface="Centaur"/>
                <a:cs typeface="Centaur"/>
              </a:rPr>
              <a:t>melakukan</a:t>
            </a:r>
            <a:r>
              <a:rPr sz="1900" spc="-65" dirty="0">
                <a:latin typeface="Centaur"/>
                <a:cs typeface="Centaur"/>
              </a:rPr>
              <a:t> </a:t>
            </a:r>
            <a:r>
              <a:rPr sz="1900" spc="-20" dirty="0">
                <a:latin typeface="Centaur"/>
                <a:cs typeface="Centaur"/>
              </a:rPr>
              <a:t>tata </a:t>
            </a:r>
            <a:r>
              <a:rPr sz="1900" spc="-40" dirty="0">
                <a:latin typeface="Centaur"/>
                <a:cs typeface="Centaur"/>
              </a:rPr>
              <a:t>kelola</a:t>
            </a:r>
            <a:r>
              <a:rPr sz="1900" spc="-80" dirty="0">
                <a:latin typeface="Centaur"/>
                <a:cs typeface="Centaur"/>
              </a:rPr>
              <a:t> </a:t>
            </a:r>
            <a:r>
              <a:rPr sz="1900" spc="-25" dirty="0">
                <a:latin typeface="Centaur"/>
                <a:cs typeface="Centaur"/>
              </a:rPr>
              <a:t>difusi</a:t>
            </a:r>
            <a:r>
              <a:rPr sz="1900" spc="-85" dirty="0">
                <a:latin typeface="Centaur"/>
                <a:cs typeface="Centaur"/>
              </a:rPr>
              <a:t> </a:t>
            </a:r>
            <a:r>
              <a:rPr sz="1900" spc="-40" dirty="0">
                <a:latin typeface="Centaur"/>
                <a:cs typeface="Centaur"/>
              </a:rPr>
              <a:t>inovasi</a:t>
            </a:r>
            <a:r>
              <a:rPr sz="1900" spc="-75" dirty="0">
                <a:latin typeface="Centaur"/>
                <a:cs typeface="Centaur"/>
              </a:rPr>
              <a:t> </a:t>
            </a:r>
            <a:r>
              <a:rPr sz="1900" spc="-10" dirty="0">
                <a:latin typeface="Centaur"/>
                <a:cs typeface="Centaur"/>
              </a:rPr>
              <a:t>dan</a:t>
            </a:r>
            <a:r>
              <a:rPr sz="1900" spc="-55" dirty="0">
                <a:latin typeface="Centaur"/>
                <a:cs typeface="Centaur"/>
              </a:rPr>
              <a:t> </a:t>
            </a:r>
            <a:r>
              <a:rPr sz="1900" spc="-10" dirty="0">
                <a:latin typeface="Centaur"/>
                <a:cs typeface="Centaur"/>
              </a:rPr>
              <a:t>mitigasi terhadap</a:t>
            </a:r>
            <a:r>
              <a:rPr sz="1900" dirty="0">
                <a:latin typeface="Centaur"/>
                <a:cs typeface="Centaur"/>
              </a:rPr>
              <a:t> </a:t>
            </a:r>
            <a:r>
              <a:rPr sz="1900" spc="-30" dirty="0">
                <a:latin typeface="Centaur"/>
                <a:cs typeface="Centaur"/>
              </a:rPr>
              <a:t>proses</a:t>
            </a:r>
            <a:r>
              <a:rPr sz="1900" spc="-85" dirty="0">
                <a:latin typeface="Centaur"/>
                <a:cs typeface="Centaur"/>
              </a:rPr>
              <a:t> </a:t>
            </a:r>
            <a:r>
              <a:rPr sz="1900" spc="-25" dirty="0">
                <a:latin typeface="Centaur"/>
                <a:cs typeface="Centaur"/>
              </a:rPr>
              <a:t>disrupsi</a:t>
            </a:r>
            <a:r>
              <a:rPr sz="1900" spc="-90" dirty="0">
                <a:latin typeface="Centaur"/>
                <a:cs typeface="Centaur"/>
              </a:rPr>
              <a:t> </a:t>
            </a:r>
            <a:r>
              <a:rPr sz="1900" spc="-10" dirty="0">
                <a:latin typeface="Centaur"/>
                <a:cs typeface="Centaur"/>
              </a:rPr>
              <a:t>secara memadai.”</a:t>
            </a:r>
            <a:endParaRPr sz="1900">
              <a:latin typeface="Centaur"/>
              <a:cs typeface="Centaur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0758" y="3951223"/>
            <a:ext cx="1544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entaur"/>
                <a:cs typeface="Centaur"/>
              </a:rPr>
              <a:t>--</a:t>
            </a:r>
            <a:r>
              <a:rPr sz="1800" spc="-65" dirty="0">
                <a:latin typeface="Centaur"/>
                <a:cs typeface="Centaur"/>
              </a:rPr>
              <a:t> </a:t>
            </a:r>
            <a:r>
              <a:rPr sz="1800" dirty="0">
                <a:latin typeface="Centaur"/>
                <a:cs typeface="Centaur"/>
              </a:rPr>
              <a:t>Klaus</a:t>
            </a:r>
            <a:r>
              <a:rPr sz="1800" spc="-50" dirty="0">
                <a:latin typeface="Centaur"/>
                <a:cs typeface="Centaur"/>
              </a:rPr>
              <a:t> </a:t>
            </a:r>
            <a:r>
              <a:rPr sz="1800" spc="-30" dirty="0">
                <a:latin typeface="Centaur"/>
                <a:cs typeface="Centaur"/>
              </a:rPr>
              <a:t>Schwab</a:t>
            </a:r>
            <a:r>
              <a:rPr sz="1800" spc="-80" dirty="0">
                <a:latin typeface="Centaur"/>
                <a:cs typeface="Centaur"/>
              </a:rPr>
              <a:t> </a:t>
            </a:r>
            <a:r>
              <a:rPr sz="1800" dirty="0">
                <a:latin typeface="Centaur"/>
                <a:cs typeface="Centaur"/>
              </a:rPr>
              <a:t>-</a:t>
            </a:r>
            <a:r>
              <a:rPr sz="1800" spc="-50" dirty="0">
                <a:latin typeface="Centaur"/>
                <a:cs typeface="Centaur"/>
              </a:rPr>
              <a:t>-</a:t>
            </a:r>
            <a:endParaRPr sz="1800">
              <a:latin typeface="Centaur"/>
              <a:cs typeface="Centaur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427211" y="4791862"/>
            <a:ext cx="18097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20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65065" y="333578"/>
            <a:ext cx="4054475" cy="1031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300" spc="-360" dirty="0">
                <a:solidFill>
                  <a:srgbClr val="000000"/>
                </a:solidFill>
                <a:latin typeface="Tahoma"/>
                <a:cs typeface="Tahoma"/>
              </a:rPr>
              <a:t>3</a:t>
            </a:r>
            <a:r>
              <a:rPr sz="3300" spc="-30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300" spc="-229" dirty="0">
                <a:solidFill>
                  <a:srgbClr val="000000"/>
                </a:solidFill>
                <a:latin typeface="Tahoma"/>
                <a:cs typeface="Tahoma"/>
              </a:rPr>
              <a:t>Kunci</a:t>
            </a:r>
            <a:r>
              <a:rPr sz="3300" spc="-34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300" spc="-10" dirty="0">
                <a:solidFill>
                  <a:srgbClr val="000000"/>
                </a:solidFill>
                <a:latin typeface="Tahoma"/>
                <a:cs typeface="Tahoma"/>
              </a:rPr>
              <a:t>Sukses </a:t>
            </a:r>
            <a:r>
              <a:rPr sz="3300" spc="-265" dirty="0">
                <a:solidFill>
                  <a:srgbClr val="000000"/>
                </a:solidFill>
                <a:latin typeface="Tahoma"/>
                <a:cs typeface="Tahoma"/>
              </a:rPr>
              <a:t>Kepemimpinan</a:t>
            </a:r>
            <a:r>
              <a:rPr sz="3300" spc="-32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3300" spc="-235" dirty="0">
                <a:solidFill>
                  <a:srgbClr val="000000"/>
                </a:solidFill>
                <a:latin typeface="Tahoma"/>
                <a:cs typeface="Tahoma"/>
              </a:rPr>
              <a:t>Digital</a:t>
            </a:r>
            <a:endParaRPr sz="33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464307" y="1656588"/>
            <a:ext cx="6652259" cy="3093720"/>
            <a:chOff x="2464307" y="1656588"/>
            <a:chExt cx="6652259" cy="30937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97479" y="1729740"/>
              <a:ext cx="6348984" cy="294589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464308" y="1656587"/>
              <a:ext cx="6652259" cy="3093720"/>
            </a:xfrm>
            <a:custGeom>
              <a:avLst/>
              <a:gdLst/>
              <a:ahLst/>
              <a:cxnLst/>
              <a:rect l="l" t="t" r="r" b="b"/>
              <a:pathLst>
                <a:path w="6652259" h="3093720">
                  <a:moveTo>
                    <a:pt x="6652133" y="0"/>
                  </a:moveTo>
                  <a:lnTo>
                    <a:pt x="6617843" y="0"/>
                  </a:lnTo>
                  <a:lnTo>
                    <a:pt x="6617843" y="72771"/>
                  </a:lnTo>
                  <a:lnTo>
                    <a:pt x="6617843" y="3018790"/>
                  </a:lnTo>
                  <a:lnTo>
                    <a:pt x="36322" y="3018790"/>
                  </a:lnTo>
                  <a:lnTo>
                    <a:pt x="36322" y="72771"/>
                  </a:lnTo>
                  <a:lnTo>
                    <a:pt x="70739" y="72771"/>
                  </a:lnTo>
                  <a:lnTo>
                    <a:pt x="6581394" y="72771"/>
                  </a:lnTo>
                  <a:lnTo>
                    <a:pt x="6617843" y="72771"/>
                  </a:lnTo>
                  <a:lnTo>
                    <a:pt x="6617843" y="0"/>
                  </a:lnTo>
                  <a:lnTo>
                    <a:pt x="0" y="0"/>
                  </a:lnTo>
                  <a:lnTo>
                    <a:pt x="0" y="3093720"/>
                  </a:lnTo>
                  <a:lnTo>
                    <a:pt x="36322" y="3093720"/>
                  </a:lnTo>
                  <a:lnTo>
                    <a:pt x="70739" y="3093720"/>
                  </a:lnTo>
                  <a:lnTo>
                    <a:pt x="6581394" y="3093720"/>
                  </a:lnTo>
                  <a:lnTo>
                    <a:pt x="6617843" y="3093720"/>
                  </a:lnTo>
                  <a:lnTo>
                    <a:pt x="6652133" y="3093720"/>
                  </a:lnTo>
                  <a:lnTo>
                    <a:pt x="6652133" y="0"/>
                  </a:lnTo>
                  <a:close/>
                </a:path>
              </a:pathLst>
            </a:custGeom>
            <a:solidFill>
              <a:srgbClr val="FFB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34411" y="1729740"/>
              <a:ext cx="6512052" cy="294589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464308" y="1656587"/>
              <a:ext cx="6652259" cy="3093720"/>
            </a:xfrm>
            <a:custGeom>
              <a:avLst/>
              <a:gdLst/>
              <a:ahLst/>
              <a:cxnLst/>
              <a:rect l="l" t="t" r="r" b="b"/>
              <a:pathLst>
                <a:path w="6652259" h="3093720">
                  <a:moveTo>
                    <a:pt x="6652133" y="0"/>
                  </a:moveTo>
                  <a:lnTo>
                    <a:pt x="6617843" y="0"/>
                  </a:lnTo>
                  <a:lnTo>
                    <a:pt x="6617843" y="72771"/>
                  </a:lnTo>
                  <a:lnTo>
                    <a:pt x="6617843" y="3018790"/>
                  </a:lnTo>
                  <a:lnTo>
                    <a:pt x="6617767" y="72771"/>
                  </a:lnTo>
                  <a:lnTo>
                    <a:pt x="6617843" y="0"/>
                  </a:lnTo>
                  <a:lnTo>
                    <a:pt x="6581394" y="0"/>
                  </a:lnTo>
                  <a:lnTo>
                    <a:pt x="6581394" y="72771"/>
                  </a:lnTo>
                  <a:lnTo>
                    <a:pt x="6581394" y="3018790"/>
                  </a:lnTo>
                  <a:lnTo>
                    <a:pt x="70675" y="3018790"/>
                  </a:lnTo>
                  <a:lnTo>
                    <a:pt x="70675" y="72771"/>
                  </a:lnTo>
                  <a:lnTo>
                    <a:pt x="6581394" y="72771"/>
                  </a:lnTo>
                  <a:lnTo>
                    <a:pt x="6581394" y="0"/>
                  </a:lnTo>
                  <a:lnTo>
                    <a:pt x="0" y="0"/>
                  </a:lnTo>
                  <a:lnTo>
                    <a:pt x="0" y="3093720"/>
                  </a:lnTo>
                  <a:lnTo>
                    <a:pt x="36322" y="3093720"/>
                  </a:lnTo>
                  <a:lnTo>
                    <a:pt x="70739" y="3093720"/>
                  </a:lnTo>
                  <a:lnTo>
                    <a:pt x="6581394" y="3093720"/>
                  </a:lnTo>
                  <a:lnTo>
                    <a:pt x="6617843" y="3093720"/>
                  </a:lnTo>
                  <a:lnTo>
                    <a:pt x="6652133" y="3093720"/>
                  </a:lnTo>
                  <a:lnTo>
                    <a:pt x="6652133" y="0"/>
                  </a:lnTo>
                  <a:close/>
                </a:path>
              </a:pathLst>
            </a:custGeom>
            <a:solidFill>
              <a:srgbClr val="FFBE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9352" y="4791459"/>
            <a:ext cx="53340" cy="231775"/>
          </a:xfrm>
          <a:custGeom>
            <a:avLst/>
            <a:gdLst/>
            <a:ahLst/>
            <a:cxnLst/>
            <a:rect l="l" t="t" r="r" b="b"/>
            <a:pathLst>
              <a:path w="53339" h="231775">
                <a:moveTo>
                  <a:pt x="0" y="231406"/>
                </a:moveTo>
                <a:lnTo>
                  <a:pt x="53340" y="231406"/>
                </a:lnTo>
                <a:lnTo>
                  <a:pt x="53340" y="0"/>
                </a:lnTo>
                <a:lnTo>
                  <a:pt x="0" y="0"/>
                </a:lnTo>
                <a:lnTo>
                  <a:pt x="0" y="231406"/>
                </a:lnTo>
                <a:close/>
              </a:path>
            </a:pathLst>
          </a:custGeom>
          <a:solidFill>
            <a:srgbClr val="8AACA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47637" y="111029"/>
            <a:ext cx="8842375" cy="4921250"/>
            <a:chOff x="147637" y="111029"/>
            <a:chExt cx="8842375" cy="4921250"/>
          </a:xfrm>
        </p:grpSpPr>
        <p:sp>
          <p:nvSpPr>
            <p:cNvPr id="4" name="object 4"/>
            <p:cNvSpPr/>
            <p:nvPr/>
          </p:nvSpPr>
          <p:spPr>
            <a:xfrm>
              <a:off x="7644383" y="4791459"/>
              <a:ext cx="1337945" cy="231775"/>
            </a:xfrm>
            <a:custGeom>
              <a:avLst/>
              <a:gdLst/>
              <a:ahLst/>
              <a:cxnLst/>
              <a:rect l="l" t="t" r="r" b="b"/>
              <a:pathLst>
                <a:path w="1337945" h="231775">
                  <a:moveTo>
                    <a:pt x="0" y="231406"/>
                  </a:moveTo>
                  <a:lnTo>
                    <a:pt x="1337690" y="231406"/>
                  </a:lnTo>
                  <a:lnTo>
                    <a:pt x="1337690" y="0"/>
                  </a:lnTo>
                  <a:lnTo>
                    <a:pt x="0" y="0"/>
                  </a:lnTo>
                  <a:lnTo>
                    <a:pt x="0" y="231406"/>
                  </a:lnTo>
                  <a:close/>
                </a:path>
              </a:pathLst>
            </a:custGeom>
            <a:solidFill>
              <a:srgbClr val="8AAC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2400" y="115792"/>
              <a:ext cx="8832850" cy="4911725"/>
            </a:xfrm>
            <a:custGeom>
              <a:avLst/>
              <a:gdLst/>
              <a:ahLst/>
              <a:cxnLst/>
              <a:rect l="l" t="t" r="r" b="b"/>
              <a:pathLst>
                <a:path w="8832850" h="4911725">
                  <a:moveTo>
                    <a:pt x="0" y="4911598"/>
                  </a:moveTo>
                  <a:lnTo>
                    <a:pt x="8832723" y="4911598"/>
                  </a:lnTo>
                  <a:lnTo>
                    <a:pt x="8832723" y="0"/>
                  </a:lnTo>
                  <a:lnTo>
                    <a:pt x="0" y="0"/>
                  </a:lnTo>
                  <a:lnTo>
                    <a:pt x="0" y="4911598"/>
                  </a:lnTo>
                  <a:close/>
                </a:path>
              </a:pathLst>
            </a:custGeom>
            <a:ln w="9524">
              <a:solidFill>
                <a:srgbClr val="7996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2400" y="957072"/>
              <a:ext cx="8832850" cy="0"/>
            </a:xfrm>
            <a:custGeom>
              <a:avLst/>
              <a:gdLst/>
              <a:ahLst/>
              <a:cxnLst/>
              <a:rect l="l" t="t" r="r" b="b"/>
              <a:pathLst>
                <a:path w="8832850">
                  <a:moveTo>
                    <a:pt x="0" y="0"/>
                  </a:moveTo>
                  <a:lnTo>
                    <a:pt x="50292" y="0"/>
                  </a:lnTo>
                </a:path>
                <a:path w="8832850">
                  <a:moveTo>
                    <a:pt x="7491984" y="0"/>
                  </a:moveTo>
                  <a:lnTo>
                    <a:pt x="8832723" y="0"/>
                  </a:lnTo>
                </a:path>
              </a:pathLst>
            </a:custGeom>
            <a:ln w="9525">
              <a:solidFill>
                <a:srgbClr val="799699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471916" y="4810932"/>
            <a:ext cx="21653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15"/>
              </a:lnSpc>
            </a:pPr>
            <a:r>
              <a:rPr sz="1350" b="1" spc="-25" dirty="0">
                <a:latin typeface="Georgia"/>
                <a:cs typeface="Georgia"/>
              </a:rPr>
              <a:t>22</a:t>
            </a:r>
            <a:endParaRPr sz="1350">
              <a:latin typeface="Georgia"/>
              <a:cs typeface="Georgi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02692" y="313963"/>
              <a:ext cx="7442200" cy="4761230"/>
            </a:xfrm>
            <a:custGeom>
              <a:avLst/>
              <a:gdLst/>
              <a:ahLst/>
              <a:cxnLst/>
              <a:rect l="l" t="t" r="r" b="b"/>
              <a:pathLst>
                <a:path w="7442200" h="4761230">
                  <a:moveTo>
                    <a:pt x="7441692" y="0"/>
                  </a:moveTo>
                  <a:lnTo>
                    <a:pt x="0" y="0"/>
                  </a:lnTo>
                  <a:lnTo>
                    <a:pt x="0" y="4760849"/>
                  </a:lnTo>
                  <a:lnTo>
                    <a:pt x="7441692" y="4760849"/>
                  </a:lnTo>
                  <a:lnTo>
                    <a:pt x="744169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09800" y="3278123"/>
              <a:ext cx="1458468" cy="157733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0183" y="1641348"/>
              <a:ext cx="1456943" cy="321411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09800" y="1641348"/>
              <a:ext cx="1458468" cy="157581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50208" y="1641348"/>
              <a:ext cx="3189732" cy="3214116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484428" y="883361"/>
            <a:ext cx="6800850" cy="3587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50" dirty="0">
                <a:solidFill>
                  <a:srgbClr val="03070D"/>
                </a:solidFill>
                <a:latin typeface="Berlin Sans FB Demi"/>
                <a:cs typeface="Berlin Sans FB Demi"/>
              </a:rPr>
              <a:t>Kepemimpinan</a:t>
            </a:r>
            <a:r>
              <a:rPr sz="2150" spc="45" dirty="0">
                <a:solidFill>
                  <a:srgbClr val="03070D"/>
                </a:solidFill>
                <a:latin typeface="Berlin Sans FB Demi"/>
                <a:cs typeface="Berlin Sans FB Demi"/>
              </a:rPr>
              <a:t> </a:t>
            </a:r>
            <a:r>
              <a:rPr sz="2150" dirty="0">
                <a:solidFill>
                  <a:srgbClr val="03070D"/>
                </a:solidFill>
                <a:latin typeface="Berlin Sans FB Demi"/>
                <a:cs typeface="Berlin Sans FB Demi"/>
              </a:rPr>
              <a:t>Digital</a:t>
            </a:r>
            <a:r>
              <a:rPr sz="2150" spc="65" dirty="0">
                <a:solidFill>
                  <a:srgbClr val="03070D"/>
                </a:solidFill>
                <a:latin typeface="Berlin Sans FB Demi"/>
                <a:cs typeface="Berlin Sans FB Demi"/>
              </a:rPr>
              <a:t> </a:t>
            </a:r>
            <a:r>
              <a:rPr sz="2150" dirty="0">
                <a:solidFill>
                  <a:srgbClr val="03070D"/>
                </a:solidFill>
                <a:latin typeface="Berlin Sans FB Demi"/>
                <a:cs typeface="Berlin Sans FB Demi"/>
              </a:rPr>
              <a:t>utk</a:t>
            </a:r>
            <a:r>
              <a:rPr sz="2150" spc="60" dirty="0">
                <a:solidFill>
                  <a:srgbClr val="03070D"/>
                </a:solidFill>
                <a:latin typeface="Berlin Sans FB Demi"/>
                <a:cs typeface="Berlin Sans FB Demi"/>
              </a:rPr>
              <a:t> </a:t>
            </a:r>
            <a:r>
              <a:rPr sz="2150" dirty="0">
                <a:solidFill>
                  <a:srgbClr val="03070D"/>
                </a:solidFill>
                <a:latin typeface="Berlin Sans FB Demi"/>
                <a:cs typeface="Berlin Sans FB Demi"/>
              </a:rPr>
              <a:t>Kesinambungan</a:t>
            </a:r>
            <a:r>
              <a:rPr sz="2150" spc="105" dirty="0">
                <a:solidFill>
                  <a:srgbClr val="03070D"/>
                </a:solidFill>
                <a:latin typeface="Berlin Sans FB Demi"/>
                <a:cs typeface="Berlin Sans FB Demi"/>
              </a:rPr>
              <a:t> </a:t>
            </a:r>
            <a:r>
              <a:rPr sz="2150" spc="-10" dirty="0">
                <a:solidFill>
                  <a:srgbClr val="03070D"/>
                </a:solidFill>
                <a:latin typeface="Berlin Sans FB Demi"/>
                <a:cs typeface="Berlin Sans FB Demi"/>
              </a:rPr>
              <a:t>Organisasi</a:t>
            </a:r>
            <a:endParaRPr sz="2150">
              <a:latin typeface="Berlin Sans FB Demi"/>
              <a:cs typeface="Berlin Sans FB Dem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49223" y="2279142"/>
            <a:ext cx="784860" cy="833119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065" marR="5080" indent="-4445" algn="ctr">
              <a:lnSpc>
                <a:spcPct val="86100"/>
              </a:lnSpc>
              <a:spcBef>
                <a:spcPts val="300"/>
              </a:spcBef>
            </a:pPr>
            <a:r>
              <a:rPr sz="1200" b="1" spc="-10" dirty="0">
                <a:latin typeface="Tahoma"/>
                <a:cs typeface="Tahoma"/>
              </a:rPr>
              <a:t>Pilar </a:t>
            </a:r>
            <a:r>
              <a:rPr sz="1200" b="1" spc="-100" dirty="0">
                <a:latin typeface="Tahoma"/>
                <a:cs typeface="Tahoma"/>
              </a:rPr>
              <a:t>Pendukung </a:t>
            </a:r>
            <a:r>
              <a:rPr sz="1200" b="1" spc="-10" dirty="0">
                <a:latin typeface="Tahoma"/>
                <a:cs typeface="Tahoma"/>
              </a:rPr>
              <a:t>Digital </a:t>
            </a:r>
            <a:r>
              <a:rPr sz="1200" b="1" spc="-70" dirty="0">
                <a:latin typeface="Tahoma"/>
                <a:cs typeface="Tahoma"/>
              </a:rPr>
              <a:t>Leadership</a:t>
            </a:r>
            <a:endParaRPr sz="1200">
              <a:latin typeface="Tahoma"/>
              <a:cs typeface="Tahoma"/>
            </a:endParaRPr>
          </a:p>
          <a:p>
            <a:pPr marL="111760" algn="ctr">
              <a:lnSpc>
                <a:spcPts val="1200"/>
              </a:lnSpc>
            </a:pPr>
            <a:r>
              <a:rPr sz="1200" b="1" spc="-50" dirty="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29636" y="2090420"/>
            <a:ext cx="1061085" cy="83375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algn="ctr">
              <a:lnSpc>
                <a:spcPct val="86200"/>
              </a:lnSpc>
              <a:spcBef>
                <a:spcPts val="295"/>
              </a:spcBef>
            </a:pPr>
            <a:r>
              <a:rPr sz="1200" b="1" spc="-75" dirty="0">
                <a:latin typeface="Tahoma"/>
                <a:cs typeface="Tahoma"/>
              </a:rPr>
              <a:t>Suistainabilitas </a:t>
            </a:r>
            <a:r>
              <a:rPr sz="1200" b="1" spc="-10" dirty="0">
                <a:latin typeface="Tahoma"/>
                <a:cs typeface="Tahoma"/>
              </a:rPr>
              <a:t>Organisasi </a:t>
            </a:r>
            <a:r>
              <a:rPr sz="1200" b="1" spc="-100" dirty="0">
                <a:latin typeface="Tahoma"/>
                <a:cs typeface="Tahoma"/>
              </a:rPr>
              <a:t>Melalui</a:t>
            </a:r>
            <a:r>
              <a:rPr sz="1200" b="1" spc="-75" dirty="0">
                <a:latin typeface="Tahoma"/>
                <a:cs typeface="Tahoma"/>
              </a:rPr>
              <a:t> </a:t>
            </a:r>
            <a:r>
              <a:rPr sz="1200" b="1" spc="-10" dirty="0">
                <a:latin typeface="Tahoma"/>
                <a:cs typeface="Tahoma"/>
              </a:rPr>
              <a:t>Digital Leadership</a:t>
            </a:r>
            <a:endParaRPr sz="1200">
              <a:latin typeface="Tahoma"/>
              <a:cs typeface="Tahoma"/>
            </a:endParaRPr>
          </a:p>
          <a:p>
            <a:pPr algn="ctr">
              <a:lnSpc>
                <a:spcPts val="1200"/>
              </a:lnSpc>
            </a:pPr>
            <a:r>
              <a:rPr sz="1200" b="1" spc="-50" dirty="0">
                <a:latin typeface="Tahoma"/>
                <a:cs typeface="Tahoma"/>
              </a:rPr>
              <a:t>.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282951" y="3351276"/>
            <a:ext cx="1312164" cy="1399032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390648" y="3558666"/>
            <a:ext cx="1044575" cy="83820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indent="-3810" algn="ctr">
              <a:lnSpc>
                <a:spcPct val="86100"/>
              </a:lnSpc>
              <a:spcBef>
                <a:spcPts val="300"/>
              </a:spcBef>
            </a:pPr>
            <a:r>
              <a:rPr sz="1200" b="1" spc="-10" dirty="0">
                <a:latin typeface="Tahoma"/>
                <a:cs typeface="Tahoma"/>
              </a:rPr>
              <a:t>Peran </a:t>
            </a:r>
            <a:r>
              <a:rPr sz="1200" b="1" spc="-95" dirty="0">
                <a:latin typeface="Tahoma"/>
                <a:cs typeface="Tahoma"/>
              </a:rPr>
              <a:t>Kepemimpinan </a:t>
            </a:r>
            <a:r>
              <a:rPr sz="1200" b="1" spc="-10" dirty="0">
                <a:latin typeface="Tahoma"/>
                <a:cs typeface="Tahoma"/>
              </a:rPr>
              <a:t>dalam Transformasi </a:t>
            </a:r>
            <a:r>
              <a:rPr sz="1200" b="1" spc="-75" dirty="0">
                <a:latin typeface="Tahoma"/>
                <a:cs typeface="Tahoma"/>
              </a:rPr>
              <a:t>di</a:t>
            </a:r>
            <a:r>
              <a:rPr sz="1200" b="1" spc="-110" dirty="0">
                <a:latin typeface="Tahoma"/>
                <a:cs typeface="Tahoma"/>
              </a:rPr>
              <a:t> </a:t>
            </a:r>
            <a:r>
              <a:rPr sz="1200" b="1" spc="-75" dirty="0">
                <a:latin typeface="Tahoma"/>
                <a:cs typeface="Tahoma"/>
              </a:rPr>
              <a:t>Era</a:t>
            </a:r>
            <a:r>
              <a:rPr sz="1200" b="1" spc="-105" dirty="0">
                <a:latin typeface="Tahoma"/>
                <a:cs typeface="Tahoma"/>
              </a:rPr>
              <a:t> </a:t>
            </a:r>
            <a:r>
              <a:rPr sz="1200" b="1" spc="-10" dirty="0">
                <a:latin typeface="Tahoma"/>
                <a:cs typeface="Tahoma"/>
              </a:rPr>
              <a:t>Digital.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81171" y="4836972"/>
            <a:ext cx="1590675" cy="128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50" dirty="0">
                <a:solidFill>
                  <a:srgbClr val="FFFFFF"/>
                </a:solidFill>
                <a:latin typeface="Arial Black"/>
                <a:cs typeface="Arial Black"/>
              </a:rPr>
              <a:t>Herawati-BPSDM</a:t>
            </a:r>
            <a:r>
              <a:rPr sz="650" spc="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650" dirty="0">
                <a:solidFill>
                  <a:srgbClr val="FFFFFF"/>
                </a:solidFill>
                <a:latin typeface="Arial Black"/>
                <a:cs typeface="Arial Black"/>
              </a:rPr>
              <a:t>Sumatera</a:t>
            </a:r>
            <a:r>
              <a:rPr sz="650" spc="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650" spc="-20" dirty="0">
                <a:solidFill>
                  <a:srgbClr val="FFFFFF"/>
                </a:solidFill>
                <a:latin typeface="Arial Black"/>
                <a:cs typeface="Arial Black"/>
              </a:rPr>
              <a:t>Utara</a:t>
            </a:r>
            <a:endParaRPr sz="650">
              <a:latin typeface="Arial Black"/>
              <a:cs typeface="Arial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6800" y="699516"/>
            <a:ext cx="7162800" cy="2933700"/>
            <a:chOff x="1066800" y="699516"/>
            <a:chExt cx="6833870" cy="2933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35963" y="1315212"/>
              <a:ext cx="6606540" cy="231800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00" y="699516"/>
              <a:ext cx="6833616" cy="7239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412501" y="3636390"/>
            <a:ext cx="787902" cy="612775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ct val="87900"/>
              </a:lnSpc>
              <a:spcBef>
                <a:spcPts val="235"/>
              </a:spcBef>
            </a:pPr>
            <a:r>
              <a:rPr sz="850" b="1" spc="-10" dirty="0">
                <a:latin typeface="Calibri"/>
                <a:cs typeface="Calibri"/>
              </a:rPr>
              <a:t>Berpartisipasi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&amp;</a:t>
            </a:r>
            <a:r>
              <a:rPr sz="850" b="1" spc="5" dirty="0">
                <a:latin typeface="Calibri"/>
                <a:cs typeface="Calibri"/>
              </a:rPr>
              <a:t> </a:t>
            </a:r>
            <a:r>
              <a:rPr sz="850" b="1" spc="-10" dirty="0">
                <a:latin typeface="Calibri"/>
                <a:cs typeface="Calibri"/>
              </a:rPr>
              <a:t>membangun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spc="-10" dirty="0">
                <a:latin typeface="Calibri"/>
                <a:cs typeface="Calibri"/>
              </a:rPr>
              <a:t>ekosistem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capaian</a:t>
            </a:r>
            <a:r>
              <a:rPr sz="850" b="1" spc="30" dirty="0">
                <a:latin typeface="Calibri"/>
                <a:cs typeface="Calibri"/>
              </a:rPr>
              <a:t> </a:t>
            </a:r>
            <a:r>
              <a:rPr sz="850" b="1" spc="-10" dirty="0">
                <a:latin typeface="Calibri"/>
                <a:cs typeface="Calibri"/>
              </a:rPr>
              <a:t>tujuan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spc="-10" dirty="0">
                <a:latin typeface="Calibri"/>
                <a:cs typeface="Calibri"/>
              </a:rPr>
              <a:t>organisasi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53132" y="3635755"/>
            <a:ext cx="660393" cy="50038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900"/>
              </a:lnSpc>
              <a:spcBef>
                <a:spcPts val="240"/>
              </a:spcBef>
            </a:pPr>
            <a:r>
              <a:rPr sz="850" b="1" spc="-10" dirty="0">
                <a:latin typeface="Calibri"/>
                <a:cs typeface="Calibri"/>
              </a:rPr>
              <a:t>Berpikir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spc="-10" dirty="0">
                <a:latin typeface="Calibri"/>
                <a:cs typeface="Calibri"/>
              </a:rPr>
              <a:t>progressif,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spc="-10" dirty="0">
                <a:latin typeface="Calibri"/>
                <a:cs typeface="Calibri"/>
              </a:rPr>
              <a:t>inovatif,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spc="-10" dirty="0">
                <a:latin typeface="Calibri"/>
                <a:cs typeface="Calibri"/>
              </a:rPr>
              <a:t>kreatif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48990" y="3630295"/>
            <a:ext cx="787903" cy="605679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 indent="24130">
              <a:lnSpc>
                <a:spcPct val="88000"/>
              </a:lnSpc>
              <a:spcBef>
                <a:spcPts val="235"/>
              </a:spcBef>
            </a:pPr>
            <a:r>
              <a:rPr sz="850" b="1" spc="-10" dirty="0">
                <a:latin typeface="Calibri"/>
                <a:cs typeface="Calibri"/>
              </a:rPr>
              <a:t>Memahami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spc="-10" dirty="0">
                <a:latin typeface="Calibri"/>
                <a:cs typeface="Calibri"/>
              </a:rPr>
              <a:t>teknologi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masa</a:t>
            </a:r>
            <a:r>
              <a:rPr sz="850" b="1" spc="40" dirty="0">
                <a:latin typeface="Calibri"/>
                <a:cs typeface="Calibri"/>
              </a:rPr>
              <a:t> </a:t>
            </a:r>
            <a:r>
              <a:rPr sz="850" b="1" spc="-10" dirty="0">
                <a:latin typeface="Calibri"/>
                <a:cs typeface="Calibri"/>
              </a:rPr>
              <a:t>kini,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spc="-10" dirty="0">
                <a:latin typeface="Calibri"/>
                <a:cs typeface="Calibri"/>
              </a:rPr>
              <a:t>berpikir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masa</a:t>
            </a:r>
            <a:r>
              <a:rPr sz="850" b="1" spc="-20" dirty="0">
                <a:latin typeface="Calibri"/>
                <a:cs typeface="Calibri"/>
              </a:rPr>
              <a:t> </a:t>
            </a:r>
            <a:r>
              <a:rPr sz="850" b="1" spc="-10" dirty="0">
                <a:latin typeface="Calibri"/>
                <a:cs typeface="Calibri"/>
              </a:rPr>
              <a:t>depan,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spc="-10" dirty="0">
                <a:latin typeface="Calibri"/>
                <a:cs typeface="Calibri"/>
              </a:rPr>
              <a:t>visioner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52720" y="3629659"/>
            <a:ext cx="940931" cy="26161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900"/>
              </a:lnSpc>
              <a:spcBef>
                <a:spcPts val="240"/>
              </a:spcBef>
            </a:pPr>
            <a:r>
              <a:rPr sz="850" b="1" spc="-10" dirty="0">
                <a:latin typeface="Calibri"/>
                <a:cs typeface="Calibri"/>
              </a:rPr>
              <a:t>Membangun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spc="-10" dirty="0">
                <a:latin typeface="Calibri"/>
                <a:cs typeface="Calibri"/>
              </a:rPr>
              <a:t>komunikasi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spc="-10" dirty="0">
                <a:latin typeface="Calibri"/>
                <a:cs typeface="Calibri"/>
              </a:rPr>
              <a:t>efektif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16778" y="3630295"/>
            <a:ext cx="848602" cy="490584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ct val="87900"/>
              </a:lnSpc>
              <a:spcBef>
                <a:spcPts val="235"/>
              </a:spcBef>
            </a:pPr>
            <a:r>
              <a:rPr sz="850" b="1" spc="-10" dirty="0">
                <a:latin typeface="Calibri"/>
                <a:cs typeface="Calibri"/>
              </a:rPr>
              <a:t>Membangun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spc="-10" dirty="0">
                <a:latin typeface="Calibri"/>
                <a:cs typeface="Calibri"/>
              </a:rPr>
              <a:t>jejaring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spc="-10" dirty="0">
                <a:latin typeface="Calibri"/>
                <a:cs typeface="Calibri"/>
              </a:rPr>
              <a:t>dengan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spc="-10" dirty="0">
                <a:latin typeface="Calibri"/>
                <a:cs typeface="Calibri"/>
              </a:rPr>
              <a:t>pemangku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spc="-10" dirty="0">
                <a:latin typeface="Calibri"/>
                <a:cs typeface="Calibri"/>
              </a:rPr>
              <a:t>kepentingan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88506" y="3658361"/>
            <a:ext cx="836293" cy="490584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ct val="88000"/>
              </a:lnSpc>
              <a:spcBef>
                <a:spcPts val="235"/>
              </a:spcBef>
            </a:pPr>
            <a:r>
              <a:rPr sz="850" b="1" spc="-10" dirty="0">
                <a:latin typeface="Calibri"/>
                <a:cs typeface="Calibri"/>
              </a:rPr>
              <a:t>Bersikap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spc="-10" dirty="0">
                <a:latin typeface="Calibri"/>
                <a:cs typeface="Calibri"/>
              </a:rPr>
              <a:t>bijak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spc="-10" dirty="0">
                <a:latin typeface="Calibri"/>
                <a:cs typeface="Calibri"/>
              </a:rPr>
              <a:t>terhadap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spc="-10" dirty="0">
                <a:latin typeface="Calibri"/>
                <a:cs typeface="Calibri"/>
              </a:rPr>
              <a:t>perkembang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an</a:t>
            </a:r>
            <a:r>
              <a:rPr sz="850" b="1" spc="-10" dirty="0">
                <a:latin typeface="Calibri"/>
                <a:cs typeface="Calibri"/>
              </a:rPr>
              <a:t> teknologi</a:t>
            </a:r>
            <a:endParaRPr sz="85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40626" y="3658361"/>
            <a:ext cx="1188708" cy="375487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ct val="88000"/>
              </a:lnSpc>
              <a:spcBef>
                <a:spcPts val="235"/>
              </a:spcBef>
            </a:pPr>
            <a:r>
              <a:rPr sz="850" b="1" spc="-20" dirty="0">
                <a:latin typeface="Calibri"/>
                <a:cs typeface="Calibri"/>
              </a:rPr>
              <a:t>Mampu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menilai</a:t>
            </a:r>
            <a:r>
              <a:rPr sz="850" b="1" spc="55" dirty="0">
                <a:latin typeface="Calibri"/>
                <a:cs typeface="Calibri"/>
              </a:rPr>
              <a:t> </a:t>
            </a:r>
            <a:r>
              <a:rPr sz="850" b="1" spc="-25" dirty="0">
                <a:latin typeface="Calibri"/>
                <a:cs typeface="Calibri"/>
              </a:rPr>
              <a:t>dan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spc="-10" dirty="0">
                <a:latin typeface="Calibri"/>
                <a:cs typeface="Calibri"/>
              </a:rPr>
              <a:t>mengambil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spc="-10" dirty="0">
                <a:latin typeface="Calibri"/>
                <a:cs typeface="Calibri"/>
              </a:rPr>
              <a:t>keuntungan</a:t>
            </a:r>
            <a:r>
              <a:rPr sz="850" b="1" spc="500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dari</a:t>
            </a:r>
            <a:r>
              <a:rPr sz="850" b="1" spc="-25" dirty="0">
                <a:latin typeface="Calibri"/>
                <a:cs typeface="Calibri"/>
              </a:rPr>
              <a:t> </a:t>
            </a:r>
            <a:r>
              <a:rPr sz="850" b="1" dirty="0">
                <a:latin typeface="Calibri"/>
                <a:cs typeface="Calibri"/>
              </a:rPr>
              <a:t>big</a:t>
            </a:r>
            <a:r>
              <a:rPr sz="850" b="1" spc="35" dirty="0">
                <a:latin typeface="Calibri"/>
                <a:cs typeface="Calibri"/>
              </a:rPr>
              <a:t> </a:t>
            </a:r>
            <a:r>
              <a:rPr sz="850" b="1" spc="-20" dirty="0">
                <a:latin typeface="Calibri"/>
                <a:cs typeface="Calibri"/>
              </a:rPr>
              <a:t>data</a:t>
            </a:r>
            <a:endParaRPr sz="850" dirty="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212848" y="597408"/>
            <a:ext cx="5674995" cy="799465"/>
            <a:chOff x="2212848" y="597408"/>
            <a:chExt cx="5674995" cy="799465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12848" y="597408"/>
              <a:ext cx="1090422" cy="79933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07792" y="597408"/>
              <a:ext cx="1928622" cy="79933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45508" y="597408"/>
              <a:ext cx="2448306" cy="79933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02907" y="597408"/>
              <a:ext cx="1384553" cy="799338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66140" rIns="0" bIns="0" rtlCol="0">
            <a:spAutoFit/>
          </a:bodyPr>
          <a:lstStyle/>
          <a:p>
            <a:pPr marL="1747520">
              <a:lnSpc>
                <a:spcPct val="100000"/>
              </a:lnSpc>
              <a:spcBef>
                <a:spcPts val="95"/>
              </a:spcBef>
            </a:pPr>
            <a:r>
              <a:rPr sz="2800" b="0" dirty="0">
                <a:solidFill>
                  <a:srgbClr val="FFFFFF"/>
                </a:solidFill>
                <a:latin typeface="Centaur"/>
                <a:cs typeface="Centaur"/>
              </a:rPr>
              <a:t>Pilar</a:t>
            </a:r>
            <a:r>
              <a:rPr sz="2800" b="0" spc="-80" dirty="0">
                <a:solidFill>
                  <a:srgbClr val="FFFFFF"/>
                </a:solidFill>
                <a:latin typeface="Centaur"/>
                <a:cs typeface="Centaur"/>
              </a:rPr>
              <a:t> </a:t>
            </a:r>
            <a:r>
              <a:rPr sz="2800" b="0" spc="-10" dirty="0">
                <a:solidFill>
                  <a:srgbClr val="FFFFFF"/>
                </a:solidFill>
                <a:latin typeface="Centaur"/>
                <a:cs typeface="Centaur"/>
              </a:rPr>
              <a:t>Pendukung</a:t>
            </a:r>
            <a:r>
              <a:rPr sz="2800" b="0" spc="-55" dirty="0">
                <a:solidFill>
                  <a:srgbClr val="FFFFFF"/>
                </a:solidFill>
                <a:latin typeface="Centaur"/>
                <a:cs typeface="Centaur"/>
              </a:rPr>
              <a:t> </a:t>
            </a:r>
            <a:r>
              <a:rPr sz="2800" b="0" dirty="0">
                <a:solidFill>
                  <a:srgbClr val="FFFFFF"/>
                </a:solidFill>
                <a:latin typeface="Centaur"/>
                <a:cs typeface="Centaur"/>
              </a:rPr>
              <a:t>Kepemimpinan</a:t>
            </a:r>
            <a:r>
              <a:rPr sz="2800" b="0" spc="-70" dirty="0">
                <a:solidFill>
                  <a:srgbClr val="FFFFFF"/>
                </a:solidFill>
                <a:latin typeface="Centaur"/>
                <a:cs typeface="Centaur"/>
              </a:rPr>
              <a:t> </a:t>
            </a:r>
            <a:r>
              <a:rPr sz="2800" b="0" spc="-10" dirty="0">
                <a:solidFill>
                  <a:srgbClr val="FFFFFF"/>
                </a:solidFill>
                <a:latin typeface="Centaur"/>
                <a:cs typeface="Centaur"/>
              </a:rPr>
              <a:t>Digital</a:t>
            </a:r>
            <a:endParaRPr sz="2800" dirty="0">
              <a:latin typeface="Centaur"/>
              <a:cs typeface="Centaur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27211" y="4791862"/>
            <a:ext cx="18097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23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9352" y="4791459"/>
            <a:ext cx="8832850" cy="231775"/>
          </a:xfrm>
          <a:custGeom>
            <a:avLst/>
            <a:gdLst/>
            <a:ahLst/>
            <a:cxnLst/>
            <a:rect l="l" t="t" r="r" b="b"/>
            <a:pathLst>
              <a:path w="8832850" h="231775">
                <a:moveTo>
                  <a:pt x="8832723" y="0"/>
                </a:moveTo>
                <a:lnTo>
                  <a:pt x="0" y="0"/>
                </a:lnTo>
                <a:lnTo>
                  <a:pt x="0" y="231406"/>
                </a:lnTo>
                <a:lnTo>
                  <a:pt x="8832723" y="231406"/>
                </a:lnTo>
                <a:lnTo>
                  <a:pt x="8832723" y="0"/>
                </a:lnTo>
                <a:close/>
              </a:path>
            </a:pathLst>
          </a:custGeom>
          <a:solidFill>
            <a:srgbClr val="8AACA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47637" y="111029"/>
            <a:ext cx="8842375" cy="4921250"/>
            <a:chOff x="147637" y="111029"/>
            <a:chExt cx="8842375" cy="4921250"/>
          </a:xfrm>
        </p:grpSpPr>
        <p:sp>
          <p:nvSpPr>
            <p:cNvPr id="4" name="object 4"/>
            <p:cNvSpPr/>
            <p:nvPr/>
          </p:nvSpPr>
          <p:spPr>
            <a:xfrm>
              <a:off x="152400" y="115792"/>
              <a:ext cx="8832850" cy="4911725"/>
            </a:xfrm>
            <a:custGeom>
              <a:avLst/>
              <a:gdLst/>
              <a:ahLst/>
              <a:cxnLst/>
              <a:rect l="l" t="t" r="r" b="b"/>
              <a:pathLst>
                <a:path w="8832850" h="4911725">
                  <a:moveTo>
                    <a:pt x="0" y="4911598"/>
                  </a:moveTo>
                  <a:lnTo>
                    <a:pt x="8832723" y="4911598"/>
                  </a:lnTo>
                  <a:lnTo>
                    <a:pt x="8832723" y="0"/>
                  </a:lnTo>
                  <a:lnTo>
                    <a:pt x="0" y="0"/>
                  </a:lnTo>
                  <a:lnTo>
                    <a:pt x="0" y="4911598"/>
                  </a:lnTo>
                  <a:close/>
                </a:path>
              </a:pathLst>
            </a:custGeom>
            <a:ln w="9524">
              <a:solidFill>
                <a:srgbClr val="7996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2400" y="957072"/>
              <a:ext cx="8832850" cy="0"/>
            </a:xfrm>
            <a:custGeom>
              <a:avLst/>
              <a:gdLst/>
              <a:ahLst/>
              <a:cxnLst/>
              <a:rect l="l" t="t" r="r" b="b"/>
              <a:pathLst>
                <a:path w="8832850">
                  <a:moveTo>
                    <a:pt x="0" y="0"/>
                  </a:moveTo>
                  <a:lnTo>
                    <a:pt x="242951" y="0"/>
                  </a:lnTo>
                </a:path>
                <a:path w="8832850">
                  <a:moveTo>
                    <a:pt x="2543556" y="0"/>
                  </a:moveTo>
                  <a:lnTo>
                    <a:pt x="4841875" y="0"/>
                  </a:lnTo>
                </a:path>
                <a:path w="8832850">
                  <a:moveTo>
                    <a:pt x="7140321" y="0"/>
                  </a:moveTo>
                  <a:lnTo>
                    <a:pt x="8832723" y="0"/>
                  </a:lnTo>
                </a:path>
              </a:pathLst>
            </a:custGeom>
            <a:ln w="9525">
              <a:solidFill>
                <a:srgbClr val="799699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67200" y="716280"/>
              <a:ext cx="609600" cy="457200"/>
            </a:xfrm>
            <a:custGeom>
              <a:avLst/>
              <a:gdLst/>
              <a:ahLst/>
              <a:cxnLst/>
              <a:rect l="l" t="t" r="r" b="b"/>
              <a:pathLst>
                <a:path w="609600" h="457200">
                  <a:moveTo>
                    <a:pt x="304800" y="0"/>
                  </a:moveTo>
                  <a:lnTo>
                    <a:pt x="263398" y="2032"/>
                  </a:lnTo>
                  <a:lnTo>
                    <a:pt x="223774" y="8128"/>
                  </a:lnTo>
                  <a:lnTo>
                    <a:pt x="186182" y="17907"/>
                  </a:lnTo>
                  <a:lnTo>
                    <a:pt x="118617" y="47625"/>
                  </a:lnTo>
                  <a:lnTo>
                    <a:pt x="63500" y="88900"/>
                  </a:lnTo>
                  <a:lnTo>
                    <a:pt x="24002" y="139573"/>
                  </a:lnTo>
                  <a:lnTo>
                    <a:pt x="2794" y="197612"/>
                  </a:lnTo>
                  <a:lnTo>
                    <a:pt x="0" y="228600"/>
                  </a:lnTo>
                  <a:lnTo>
                    <a:pt x="2794" y="259587"/>
                  </a:lnTo>
                  <a:lnTo>
                    <a:pt x="24002" y="317500"/>
                  </a:lnTo>
                  <a:lnTo>
                    <a:pt x="63500" y="368300"/>
                  </a:lnTo>
                  <a:lnTo>
                    <a:pt x="118617" y="409575"/>
                  </a:lnTo>
                  <a:lnTo>
                    <a:pt x="186182" y="439293"/>
                  </a:lnTo>
                  <a:lnTo>
                    <a:pt x="223774" y="449072"/>
                  </a:lnTo>
                  <a:lnTo>
                    <a:pt x="263398" y="455168"/>
                  </a:lnTo>
                  <a:lnTo>
                    <a:pt x="304800" y="457200"/>
                  </a:lnTo>
                  <a:lnTo>
                    <a:pt x="346201" y="455168"/>
                  </a:lnTo>
                  <a:lnTo>
                    <a:pt x="385825" y="449072"/>
                  </a:lnTo>
                  <a:lnTo>
                    <a:pt x="423417" y="439293"/>
                  </a:lnTo>
                  <a:lnTo>
                    <a:pt x="490982" y="409575"/>
                  </a:lnTo>
                  <a:lnTo>
                    <a:pt x="546100" y="368300"/>
                  </a:lnTo>
                  <a:lnTo>
                    <a:pt x="585597" y="317500"/>
                  </a:lnTo>
                  <a:lnTo>
                    <a:pt x="606805" y="259587"/>
                  </a:lnTo>
                  <a:lnTo>
                    <a:pt x="609600" y="228600"/>
                  </a:lnTo>
                  <a:lnTo>
                    <a:pt x="606805" y="197612"/>
                  </a:lnTo>
                  <a:lnTo>
                    <a:pt x="585597" y="139573"/>
                  </a:lnTo>
                  <a:lnTo>
                    <a:pt x="546100" y="88900"/>
                  </a:lnTo>
                  <a:lnTo>
                    <a:pt x="490982" y="47625"/>
                  </a:lnTo>
                  <a:lnTo>
                    <a:pt x="423417" y="17907"/>
                  </a:lnTo>
                  <a:lnTo>
                    <a:pt x="385825" y="8128"/>
                  </a:lnTo>
                  <a:lnTo>
                    <a:pt x="346201" y="2032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343400" y="769619"/>
              <a:ext cx="458470" cy="353695"/>
            </a:xfrm>
            <a:custGeom>
              <a:avLst/>
              <a:gdLst/>
              <a:ahLst/>
              <a:cxnLst/>
              <a:rect l="l" t="t" r="r" b="b"/>
              <a:pathLst>
                <a:path w="458470" h="353694">
                  <a:moveTo>
                    <a:pt x="432943" y="178181"/>
                  </a:moveTo>
                  <a:lnTo>
                    <a:pt x="432689" y="169672"/>
                  </a:lnTo>
                  <a:lnTo>
                    <a:pt x="426720" y="140081"/>
                  </a:lnTo>
                  <a:lnTo>
                    <a:pt x="420243" y="126644"/>
                  </a:lnTo>
                  <a:lnTo>
                    <a:pt x="420243" y="178181"/>
                  </a:lnTo>
                  <a:lnTo>
                    <a:pt x="419989" y="184912"/>
                  </a:lnTo>
                  <a:lnTo>
                    <a:pt x="402336" y="235458"/>
                  </a:lnTo>
                  <a:lnTo>
                    <a:pt x="352171" y="283083"/>
                  </a:lnTo>
                  <a:lnTo>
                    <a:pt x="286512" y="309753"/>
                  </a:lnTo>
                  <a:lnTo>
                    <a:pt x="248539" y="315468"/>
                  </a:lnTo>
                  <a:lnTo>
                    <a:pt x="228473" y="316357"/>
                  </a:lnTo>
                  <a:lnTo>
                    <a:pt x="208407" y="315468"/>
                  </a:lnTo>
                  <a:lnTo>
                    <a:pt x="170307" y="309753"/>
                  </a:lnTo>
                  <a:lnTo>
                    <a:pt x="104902" y="282067"/>
                  </a:lnTo>
                  <a:lnTo>
                    <a:pt x="59309" y="240157"/>
                  </a:lnTo>
                  <a:lnTo>
                    <a:pt x="38100" y="176276"/>
                  </a:lnTo>
                  <a:lnTo>
                    <a:pt x="38354" y="169672"/>
                  </a:lnTo>
                  <a:lnTo>
                    <a:pt x="69723" y="100965"/>
                  </a:lnTo>
                  <a:lnTo>
                    <a:pt x="120904" y="62865"/>
                  </a:lnTo>
                  <a:lnTo>
                    <a:pt x="190373" y="41021"/>
                  </a:lnTo>
                  <a:lnTo>
                    <a:pt x="229870" y="38100"/>
                  </a:lnTo>
                  <a:lnTo>
                    <a:pt x="249936" y="39116"/>
                  </a:lnTo>
                  <a:lnTo>
                    <a:pt x="288036" y="44831"/>
                  </a:lnTo>
                  <a:lnTo>
                    <a:pt x="353568" y="72390"/>
                  </a:lnTo>
                  <a:lnTo>
                    <a:pt x="399288" y="114300"/>
                  </a:lnTo>
                  <a:lnTo>
                    <a:pt x="418338" y="157226"/>
                  </a:lnTo>
                  <a:lnTo>
                    <a:pt x="420243" y="178181"/>
                  </a:lnTo>
                  <a:lnTo>
                    <a:pt x="420243" y="126644"/>
                  </a:lnTo>
                  <a:lnTo>
                    <a:pt x="387350" y="81915"/>
                  </a:lnTo>
                  <a:lnTo>
                    <a:pt x="327152" y="44831"/>
                  </a:lnTo>
                  <a:lnTo>
                    <a:pt x="290449" y="32385"/>
                  </a:lnTo>
                  <a:lnTo>
                    <a:pt x="250444" y="26670"/>
                  </a:lnTo>
                  <a:lnTo>
                    <a:pt x="229362" y="25781"/>
                  </a:lnTo>
                  <a:lnTo>
                    <a:pt x="188087" y="28575"/>
                  </a:lnTo>
                  <a:lnTo>
                    <a:pt x="149479" y="38100"/>
                  </a:lnTo>
                  <a:lnTo>
                    <a:pt x="84709" y="70485"/>
                  </a:lnTo>
                  <a:lnTo>
                    <a:pt x="41148" y="119126"/>
                  </a:lnTo>
                  <a:lnTo>
                    <a:pt x="25400" y="176276"/>
                  </a:lnTo>
                  <a:lnTo>
                    <a:pt x="25654" y="184912"/>
                  </a:lnTo>
                  <a:lnTo>
                    <a:pt x="44958" y="242062"/>
                  </a:lnTo>
                  <a:lnTo>
                    <a:pt x="71120" y="272542"/>
                  </a:lnTo>
                  <a:lnTo>
                    <a:pt x="131191" y="309753"/>
                  </a:lnTo>
                  <a:lnTo>
                    <a:pt x="167894" y="322072"/>
                  </a:lnTo>
                  <a:lnTo>
                    <a:pt x="207899" y="327787"/>
                  </a:lnTo>
                  <a:lnTo>
                    <a:pt x="228854" y="328803"/>
                  </a:lnTo>
                  <a:lnTo>
                    <a:pt x="249936" y="327787"/>
                  </a:lnTo>
                  <a:lnTo>
                    <a:pt x="289941" y="322072"/>
                  </a:lnTo>
                  <a:lnTo>
                    <a:pt x="343535" y="303022"/>
                  </a:lnTo>
                  <a:lnTo>
                    <a:pt x="398526" y="261112"/>
                  </a:lnTo>
                  <a:lnTo>
                    <a:pt x="428879" y="207772"/>
                  </a:lnTo>
                  <a:lnTo>
                    <a:pt x="432943" y="178181"/>
                  </a:lnTo>
                  <a:close/>
                </a:path>
                <a:path w="458470" h="353694">
                  <a:moveTo>
                    <a:pt x="458343" y="176276"/>
                  </a:moveTo>
                  <a:lnTo>
                    <a:pt x="457962" y="166751"/>
                  </a:lnTo>
                  <a:lnTo>
                    <a:pt x="450596" y="131572"/>
                  </a:lnTo>
                  <a:lnTo>
                    <a:pt x="445643" y="121399"/>
                  </a:lnTo>
                  <a:lnTo>
                    <a:pt x="445643" y="176276"/>
                  </a:lnTo>
                  <a:lnTo>
                    <a:pt x="445389" y="185801"/>
                  </a:lnTo>
                  <a:lnTo>
                    <a:pt x="424053" y="248793"/>
                  </a:lnTo>
                  <a:lnTo>
                    <a:pt x="395859" y="282067"/>
                  </a:lnTo>
                  <a:lnTo>
                    <a:pt x="331978" y="322072"/>
                  </a:lnTo>
                  <a:lnTo>
                    <a:pt x="293370" y="334518"/>
                  </a:lnTo>
                  <a:lnTo>
                    <a:pt x="251333" y="340233"/>
                  </a:lnTo>
                  <a:lnTo>
                    <a:pt x="229489" y="341122"/>
                  </a:lnTo>
                  <a:lnTo>
                    <a:pt x="207518" y="340233"/>
                  </a:lnTo>
                  <a:lnTo>
                    <a:pt x="165481" y="334518"/>
                  </a:lnTo>
                  <a:lnTo>
                    <a:pt x="126873" y="322072"/>
                  </a:lnTo>
                  <a:lnTo>
                    <a:pt x="92456" y="304927"/>
                  </a:lnTo>
                  <a:lnTo>
                    <a:pt x="39497" y="256413"/>
                  </a:lnTo>
                  <a:lnTo>
                    <a:pt x="17272" y="210566"/>
                  </a:lnTo>
                  <a:lnTo>
                    <a:pt x="12700" y="178181"/>
                  </a:lnTo>
                  <a:lnTo>
                    <a:pt x="12954" y="168656"/>
                  </a:lnTo>
                  <a:lnTo>
                    <a:pt x="34417" y="105791"/>
                  </a:lnTo>
                  <a:lnTo>
                    <a:pt x="62611" y="72390"/>
                  </a:lnTo>
                  <a:lnTo>
                    <a:pt x="126365" y="32385"/>
                  </a:lnTo>
                  <a:lnTo>
                    <a:pt x="164973" y="20066"/>
                  </a:lnTo>
                  <a:lnTo>
                    <a:pt x="207010" y="14351"/>
                  </a:lnTo>
                  <a:lnTo>
                    <a:pt x="228981" y="13335"/>
                  </a:lnTo>
                  <a:lnTo>
                    <a:pt x="250825" y="14351"/>
                  </a:lnTo>
                  <a:lnTo>
                    <a:pt x="312674" y="25781"/>
                  </a:lnTo>
                  <a:lnTo>
                    <a:pt x="349250" y="41021"/>
                  </a:lnTo>
                  <a:lnTo>
                    <a:pt x="407924" y="84836"/>
                  </a:lnTo>
                  <a:lnTo>
                    <a:pt x="441071" y="143891"/>
                  </a:lnTo>
                  <a:lnTo>
                    <a:pt x="445643" y="176276"/>
                  </a:lnTo>
                  <a:lnTo>
                    <a:pt x="445643" y="121399"/>
                  </a:lnTo>
                  <a:lnTo>
                    <a:pt x="416941" y="75311"/>
                  </a:lnTo>
                  <a:lnTo>
                    <a:pt x="388493" y="49530"/>
                  </a:lnTo>
                  <a:lnTo>
                    <a:pt x="354584" y="28575"/>
                  </a:lnTo>
                  <a:lnTo>
                    <a:pt x="315976" y="13335"/>
                  </a:lnTo>
                  <a:lnTo>
                    <a:pt x="273685" y="3810"/>
                  </a:lnTo>
                  <a:lnTo>
                    <a:pt x="228473" y="0"/>
                  </a:lnTo>
                  <a:lnTo>
                    <a:pt x="183261" y="3810"/>
                  </a:lnTo>
                  <a:lnTo>
                    <a:pt x="140843" y="14351"/>
                  </a:lnTo>
                  <a:lnTo>
                    <a:pt x="102362" y="29591"/>
                  </a:lnTo>
                  <a:lnTo>
                    <a:pt x="68580" y="50546"/>
                  </a:lnTo>
                  <a:lnTo>
                    <a:pt x="40132" y="77216"/>
                  </a:lnTo>
                  <a:lnTo>
                    <a:pt x="4699" y="141097"/>
                  </a:lnTo>
                  <a:lnTo>
                    <a:pt x="0" y="178181"/>
                  </a:lnTo>
                  <a:lnTo>
                    <a:pt x="381" y="186817"/>
                  </a:lnTo>
                  <a:lnTo>
                    <a:pt x="24130" y="256413"/>
                  </a:lnTo>
                  <a:lnTo>
                    <a:pt x="69850" y="304927"/>
                  </a:lnTo>
                  <a:lnTo>
                    <a:pt x="103886" y="324993"/>
                  </a:lnTo>
                  <a:lnTo>
                    <a:pt x="142240" y="341122"/>
                  </a:lnTo>
                  <a:lnTo>
                    <a:pt x="184658" y="350647"/>
                  </a:lnTo>
                  <a:lnTo>
                    <a:pt x="207010" y="353568"/>
                  </a:lnTo>
                  <a:lnTo>
                    <a:pt x="252730" y="353568"/>
                  </a:lnTo>
                  <a:lnTo>
                    <a:pt x="296799" y="345948"/>
                  </a:lnTo>
                  <a:lnTo>
                    <a:pt x="355981" y="324993"/>
                  </a:lnTo>
                  <a:lnTo>
                    <a:pt x="389890" y="303022"/>
                  </a:lnTo>
                  <a:lnTo>
                    <a:pt x="418211" y="277368"/>
                  </a:lnTo>
                  <a:lnTo>
                    <a:pt x="453644" y="213487"/>
                  </a:lnTo>
                  <a:lnTo>
                    <a:pt x="458343" y="176276"/>
                  </a:lnTo>
                  <a:close/>
                </a:path>
              </a:pathLst>
            </a:custGeom>
            <a:solidFill>
              <a:srgbClr val="7996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8468868" y="4810932"/>
            <a:ext cx="220979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15"/>
              </a:lnSpc>
            </a:pPr>
            <a:r>
              <a:rPr sz="1350" b="1" spc="-25" dirty="0">
                <a:latin typeface="Georgia"/>
                <a:cs typeface="Georgia"/>
              </a:rPr>
              <a:t>24</a:t>
            </a:r>
            <a:endParaRPr sz="1350">
              <a:latin typeface="Georgia"/>
              <a:cs typeface="Georgi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95351" y="815365"/>
              <a:ext cx="6897370" cy="3588385"/>
            </a:xfrm>
            <a:custGeom>
              <a:avLst/>
              <a:gdLst/>
              <a:ahLst/>
              <a:cxnLst/>
              <a:rect l="l" t="t" r="r" b="b"/>
              <a:pathLst>
                <a:path w="6897370" h="3588385">
                  <a:moveTo>
                    <a:pt x="6897370" y="1854657"/>
                  </a:moveTo>
                  <a:lnTo>
                    <a:pt x="4599051" y="1854657"/>
                  </a:lnTo>
                  <a:lnTo>
                    <a:pt x="4598924" y="1854657"/>
                  </a:lnTo>
                  <a:lnTo>
                    <a:pt x="2300605" y="1854657"/>
                  </a:lnTo>
                  <a:lnTo>
                    <a:pt x="0" y="1854657"/>
                  </a:lnTo>
                  <a:lnTo>
                    <a:pt x="0" y="2566200"/>
                  </a:lnTo>
                  <a:lnTo>
                    <a:pt x="0" y="3587940"/>
                  </a:lnTo>
                  <a:lnTo>
                    <a:pt x="2300605" y="3587940"/>
                  </a:lnTo>
                  <a:lnTo>
                    <a:pt x="4598924" y="3587940"/>
                  </a:lnTo>
                  <a:lnTo>
                    <a:pt x="4599051" y="3587940"/>
                  </a:lnTo>
                  <a:lnTo>
                    <a:pt x="6897370" y="3587940"/>
                  </a:lnTo>
                  <a:lnTo>
                    <a:pt x="6897370" y="2566263"/>
                  </a:lnTo>
                  <a:lnTo>
                    <a:pt x="6897370" y="1854657"/>
                  </a:lnTo>
                  <a:close/>
                </a:path>
                <a:path w="6897370" h="3588385">
                  <a:moveTo>
                    <a:pt x="6897370" y="0"/>
                  </a:moveTo>
                  <a:lnTo>
                    <a:pt x="4599051" y="0"/>
                  </a:lnTo>
                  <a:lnTo>
                    <a:pt x="4598924" y="0"/>
                  </a:lnTo>
                  <a:lnTo>
                    <a:pt x="2300605" y="0"/>
                  </a:lnTo>
                  <a:lnTo>
                    <a:pt x="0" y="0"/>
                  </a:lnTo>
                  <a:lnTo>
                    <a:pt x="0" y="549732"/>
                  </a:lnTo>
                  <a:lnTo>
                    <a:pt x="0" y="1173657"/>
                  </a:lnTo>
                  <a:lnTo>
                    <a:pt x="0" y="1854555"/>
                  </a:lnTo>
                  <a:lnTo>
                    <a:pt x="2300605" y="1854555"/>
                  </a:lnTo>
                  <a:lnTo>
                    <a:pt x="4598924" y="1854555"/>
                  </a:lnTo>
                  <a:lnTo>
                    <a:pt x="4599051" y="1854555"/>
                  </a:lnTo>
                  <a:lnTo>
                    <a:pt x="6897370" y="1854555"/>
                  </a:lnTo>
                  <a:lnTo>
                    <a:pt x="6897370" y="1173708"/>
                  </a:lnTo>
                  <a:lnTo>
                    <a:pt x="6897370" y="549757"/>
                  </a:lnTo>
                  <a:lnTo>
                    <a:pt x="6897370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0588" y="810513"/>
              <a:ext cx="6906895" cy="3597910"/>
            </a:xfrm>
            <a:custGeom>
              <a:avLst/>
              <a:gdLst/>
              <a:ahLst/>
              <a:cxnLst/>
              <a:rect l="l" t="t" r="r" b="b"/>
              <a:pathLst>
                <a:path w="6906895" h="3597910">
                  <a:moveTo>
                    <a:pt x="0" y="554609"/>
                  </a:moveTo>
                  <a:lnTo>
                    <a:pt x="6906831" y="554609"/>
                  </a:lnTo>
                </a:path>
                <a:path w="6906895" h="3597910">
                  <a:moveTo>
                    <a:pt x="0" y="1178560"/>
                  </a:moveTo>
                  <a:lnTo>
                    <a:pt x="6906831" y="1178560"/>
                  </a:lnTo>
                </a:path>
                <a:path w="6906895" h="3597910">
                  <a:moveTo>
                    <a:pt x="0" y="1859407"/>
                  </a:moveTo>
                  <a:lnTo>
                    <a:pt x="6906831" y="1859407"/>
                  </a:lnTo>
                </a:path>
                <a:path w="6906895" h="3597910">
                  <a:moveTo>
                    <a:pt x="0" y="2571115"/>
                  </a:moveTo>
                  <a:lnTo>
                    <a:pt x="6906831" y="2571115"/>
                  </a:lnTo>
                </a:path>
                <a:path w="6906895" h="3597910">
                  <a:moveTo>
                    <a:pt x="4762" y="0"/>
                  </a:moveTo>
                  <a:lnTo>
                    <a:pt x="4762" y="3597554"/>
                  </a:lnTo>
                </a:path>
                <a:path w="6906895" h="3597910">
                  <a:moveTo>
                    <a:pt x="6902132" y="0"/>
                  </a:moveTo>
                  <a:lnTo>
                    <a:pt x="6902132" y="3597554"/>
                  </a:lnTo>
                </a:path>
                <a:path w="6906895" h="3597910">
                  <a:moveTo>
                    <a:pt x="0" y="4825"/>
                  </a:moveTo>
                  <a:lnTo>
                    <a:pt x="6906831" y="4825"/>
                  </a:lnTo>
                </a:path>
                <a:path w="6906895" h="3597910">
                  <a:moveTo>
                    <a:pt x="0" y="3592791"/>
                  </a:moveTo>
                  <a:lnTo>
                    <a:pt x="6906831" y="3592791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72185" y="802893"/>
            <a:ext cx="428589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298065" algn="l"/>
              </a:tabLst>
            </a:pPr>
            <a:r>
              <a:rPr sz="1300" b="1" spc="-340" dirty="0">
                <a:solidFill>
                  <a:srgbClr val="03070D"/>
                </a:solidFill>
                <a:latin typeface="Arial"/>
                <a:cs typeface="Arial"/>
              </a:rPr>
              <a:t>TRANSFORMASIKOGNITIF</a:t>
            </a:r>
            <a:r>
              <a:rPr sz="1300" b="1" dirty="0">
                <a:solidFill>
                  <a:srgbClr val="03070D"/>
                </a:solidFill>
                <a:latin typeface="Arial"/>
                <a:cs typeface="Arial"/>
              </a:rPr>
              <a:t>	</a:t>
            </a:r>
            <a:r>
              <a:rPr sz="1300" b="1" spc="-335" dirty="0">
                <a:solidFill>
                  <a:srgbClr val="03070D"/>
                </a:solidFill>
                <a:latin typeface="Arial"/>
                <a:cs typeface="Arial"/>
              </a:rPr>
              <a:t>TRANSFORMASIPERILAKU</a:t>
            </a:r>
            <a:endParaRPr sz="1300" dirty="0">
              <a:latin typeface="Arial"/>
              <a:cs typeface="Arial"/>
            </a:endParaRPr>
          </a:p>
          <a:p>
            <a:pPr marL="58419">
              <a:lnSpc>
                <a:spcPct val="100000"/>
              </a:lnSpc>
              <a:tabLst>
                <a:tab pos="2258695" algn="l"/>
              </a:tabLst>
            </a:pPr>
            <a:r>
              <a:rPr sz="1300" b="1" spc="-10" dirty="0">
                <a:solidFill>
                  <a:srgbClr val="03070D"/>
                </a:solidFill>
                <a:latin typeface="Arial"/>
                <a:cs typeface="Arial"/>
              </a:rPr>
              <a:t>(BerpikirsecaraBerbeda)</a:t>
            </a:r>
            <a:r>
              <a:rPr sz="1300" b="1" dirty="0">
                <a:solidFill>
                  <a:srgbClr val="03070D"/>
                </a:solidFill>
                <a:latin typeface="Arial"/>
                <a:cs typeface="Arial"/>
              </a:rPr>
              <a:t>	</a:t>
            </a:r>
            <a:r>
              <a:rPr sz="1300" b="1" spc="-195" dirty="0">
                <a:solidFill>
                  <a:srgbClr val="03070D"/>
                </a:solidFill>
                <a:latin typeface="Arial"/>
                <a:cs typeface="Arial"/>
              </a:rPr>
              <a:t>(BertindaksecaraBerbeda)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09946" y="802893"/>
            <a:ext cx="1494155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300" b="1" spc="-340" dirty="0">
                <a:solidFill>
                  <a:srgbClr val="03070D"/>
                </a:solidFill>
                <a:latin typeface="Arial"/>
                <a:cs typeface="Arial"/>
              </a:rPr>
              <a:t>TRANSFORMASIEMOSI</a:t>
            </a:r>
            <a:endParaRPr sz="13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300" b="1" spc="-210" dirty="0">
                <a:solidFill>
                  <a:srgbClr val="03070D"/>
                </a:solidFill>
                <a:latin typeface="Arial"/>
                <a:cs typeface="Arial"/>
              </a:rPr>
              <a:t>(MeresponsecaraBerbeda)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1873" y="1439671"/>
            <a:ext cx="2044064" cy="35496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1150"/>
              </a:lnSpc>
              <a:spcBef>
                <a:spcPts val="380"/>
              </a:spcBef>
            </a:pPr>
            <a:r>
              <a:rPr sz="1200" spc="-210" dirty="0">
                <a:solidFill>
                  <a:srgbClr val="03070D"/>
                </a:solidFill>
                <a:latin typeface="Lucida Sans"/>
                <a:cs typeface="Lucida Sans"/>
              </a:rPr>
              <a:t>Mengkonseptualisasikan</a:t>
            </a:r>
            <a:r>
              <a:rPr sz="1200" spc="120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215" dirty="0">
                <a:solidFill>
                  <a:srgbClr val="03070D"/>
                </a:solidFill>
                <a:latin typeface="Lucida Sans"/>
                <a:cs typeface="Lucida Sans"/>
              </a:rPr>
              <a:t>kemungkinan</a:t>
            </a:r>
            <a:r>
              <a:rPr sz="1200" spc="-110" dirty="0">
                <a:solidFill>
                  <a:srgbClr val="03070D"/>
                </a:solidFill>
                <a:latin typeface="Lucida Sans"/>
                <a:cs typeface="Lucida Sans"/>
              </a:rPr>
              <a:t> dalamduniamaya</a:t>
            </a:r>
            <a:endParaRPr sz="1200">
              <a:latin typeface="Lucida Sans"/>
              <a:cs typeface="Lucida San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59710" y="1368933"/>
            <a:ext cx="2078989" cy="356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300"/>
              </a:lnSpc>
              <a:spcBef>
                <a:spcPts val="100"/>
              </a:spcBef>
            </a:pPr>
            <a:r>
              <a:rPr sz="1200" spc="-185" dirty="0">
                <a:solidFill>
                  <a:srgbClr val="03070D"/>
                </a:solidFill>
                <a:latin typeface="Lucida Sans"/>
                <a:cs typeface="Lucida Sans"/>
              </a:rPr>
              <a:t>Beradaptasi</a:t>
            </a:r>
            <a:r>
              <a:rPr sz="1200" spc="-155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45" dirty="0">
                <a:solidFill>
                  <a:srgbClr val="03070D"/>
                </a:solidFill>
                <a:latin typeface="Lucida Sans"/>
                <a:cs typeface="Lucida Sans"/>
              </a:rPr>
              <a:t>denganmengalihkan</a:t>
            </a:r>
            <a:endParaRPr sz="1200">
              <a:latin typeface="Lucida Sans"/>
              <a:cs typeface="Lucida Sans"/>
            </a:endParaRPr>
          </a:p>
          <a:p>
            <a:pPr marL="12700">
              <a:lnSpc>
                <a:spcPts val="1300"/>
              </a:lnSpc>
            </a:pPr>
            <a:r>
              <a:rPr sz="1200" spc="-190" dirty="0">
                <a:solidFill>
                  <a:srgbClr val="03070D"/>
                </a:solidFill>
                <a:latin typeface="Lucida Sans"/>
                <a:cs typeface="Lucida Sans"/>
              </a:rPr>
              <a:t>kekuatandan</a:t>
            </a:r>
            <a:r>
              <a:rPr sz="1200" spc="-260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215" dirty="0">
                <a:solidFill>
                  <a:srgbClr val="03070D"/>
                </a:solidFill>
                <a:latin typeface="Lucida Sans"/>
                <a:cs typeface="Lucida Sans"/>
              </a:rPr>
              <a:t>pengaruh</a:t>
            </a:r>
            <a:r>
              <a:rPr sz="1200" spc="-229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50" dirty="0">
                <a:solidFill>
                  <a:srgbClr val="03070D"/>
                </a:solidFill>
                <a:latin typeface="Lucida Sans"/>
                <a:cs typeface="Lucida Sans"/>
              </a:rPr>
              <a:t>secara</a:t>
            </a:r>
            <a:r>
              <a:rPr sz="1200" spc="30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75" dirty="0">
                <a:solidFill>
                  <a:srgbClr val="03070D"/>
                </a:solidFill>
                <a:latin typeface="Lucida Sans"/>
                <a:cs typeface="Lucida Sans"/>
              </a:rPr>
              <a:t>konstan</a:t>
            </a:r>
            <a:endParaRPr sz="1200">
              <a:latin typeface="Lucida Sans"/>
              <a:cs typeface="Lucida San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58536" y="1439671"/>
            <a:ext cx="2108835" cy="35496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1150"/>
              </a:lnSpc>
              <a:spcBef>
                <a:spcPts val="380"/>
              </a:spcBef>
            </a:pPr>
            <a:r>
              <a:rPr sz="1200" spc="-220" dirty="0">
                <a:solidFill>
                  <a:srgbClr val="03070D"/>
                </a:solidFill>
                <a:latin typeface="Lucida Sans"/>
                <a:cs typeface="Lucida Sans"/>
              </a:rPr>
              <a:t>Toleransi</a:t>
            </a:r>
            <a:r>
              <a:rPr sz="1200" spc="-80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200" dirty="0">
                <a:solidFill>
                  <a:srgbClr val="03070D"/>
                </a:solidFill>
                <a:latin typeface="Lucida Sans"/>
                <a:cs typeface="Lucida Sans"/>
              </a:rPr>
              <a:t>padalingkungandengan</a:t>
            </a:r>
            <a:r>
              <a:rPr sz="1200" spc="-175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40" dirty="0">
                <a:solidFill>
                  <a:srgbClr val="03070D"/>
                </a:solidFill>
                <a:latin typeface="Lucida Sans"/>
                <a:cs typeface="Lucida Sans"/>
              </a:rPr>
              <a:t>resiko </a:t>
            </a:r>
            <a:r>
              <a:rPr sz="1200" spc="-135" dirty="0">
                <a:solidFill>
                  <a:srgbClr val="03070D"/>
                </a:solidFill>
                <a:latin typeface="Lucida Sans"/>
                <a:cs typeface="Lucida Sans"/>
              </a:rPr>
              <a:t>danambiguitastinggi</a:t>
            </a:r>
            <a:endParaRPr sz="1200">
              <a:latin typeface="Lucida Sans"/>
              <a:cs typeface="Lucida San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1873" y="1969135"/>
            <a:ext cx="1229995" cy="35496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1150"/>
              </a:lnSpc>
              <a:spcBef>
                <a:spcPts val="380"/>
              </a:spcBef>
            </a:pPr>
            <a:r>
              <a:rPr sz="1200" spc="-235" dirty="0">
                <a:solidFill>
                  <a:srgbClr val="03070D"/>
                </a:solidFill>
                <a:latin typeface="Lucida Sans"/>
                <a:cs typeface="Lucida Sans"/>
              </a:rPr>
              <a:t>Menangani</a:t>
            </a:r>
            <a:r>
              <a:rPr sz="1200" spc="-215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200" dirty="0">
                <a:solidFill>
                  <a:srgbClr val="03070D"/>
                </a:solidFill>
                <a:latin typeface="Lucida Sans"/>
                <a:cs typeface="Lucida Sans"/>
              </a:rPr>
              <a:t>Peningkatan</a:t>
            </a:r>
            <a:r>
              <a:rPr sz="1200" spc="-145" dirty="0">
                <a:solidFill>
                  <a:srgbClr val="03070D"/>
                </a:solidFill>
                <a:latin typeface="Lucida Sans"/>
                <a:cs typeface="Lucida Sans"/>
              </a:rPr>
              <a:t> kompleksitaskognitif</a:t>
            </a:r>
            <a:endParaRPr sz="1200">
              <a:latin typeface="Lucida Sans"/>
              <a:cs typeface="Lucida San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59710" y="1969135"/>
            <a:ext cx="1831339" cy="35496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1150"/>
              </a:lnSpc>
              <a:spcBef>
                <a:spcPts val="380"/>
              </a:spcBef>
            </a:pPr>
            <a:r>
              <a:rPr sz="1200" spc="-190" dirty="0">
                <a:solidFill>
                  <a:srgbClr val="03070D"/>
                </a:solidFill>
                <a:latin typeface="Lucida Sans"/>
                <a:cs typeface="Lucida Sans"/>
              </a:rPr>
              <a:t>Berkolaborasi</a:t>
            </a:r>
            <a:r>
              <a:rPr sz="1200" spc="-210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204" dirty="0">
                <a:solidFill>
                  <a:srgbClr val="03070D"/>
                </a:solidFill>
                <a:latin typeface="Lucida Sans"/>
                <a:cs typeface="Lucida Sans"/>
              </a:rPr>
              <a:t>denganberbagai</a:t>
            </a:r>
            <a:r>
              <a:rPr sz="1200" spc="5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90" dirty="0">
                <a:solidFill>
                  <a:srgbClr val="03070D"/>
                </a:solidFill>
                <a:latin typeface="Lucida Sans"/>
                <a:cs typeface="Lucida Sans"/>
              </a:rPr>
              <a:t>tim </a:t>
            </a:r>
            <a:r>
              <a:rPr sz="1200" spc="-95" dirty="0">
                <a:solidFill>
                  <a:srgbClr val="03070D"/>
                </a:solidFill>
                <a:latin typeface="Lucida Sans"/>
                <a:cs typeface="Lucida Sans"/>
              </a:rPr>
              <a:t>yangberbeda</a:t>
            </a:r>
            <a:endParaRPr sz="1200">
              <a:latin typeface="Lucida Sans"/>
              <a:cs typeface="Lucida San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58536" y="1969135"/>
            <a:ext cx="1671955" cy="35496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1150"/>
              </a:lnSpc>
              <a:spcBef>
                <a:spcPts val="380"/>
              </a:spcBef>
            </a:pPr>
            <a:r>
              <a:rPr sz="1200" spc="-220" dirty="0">
                <a:solidFill>
                  <a:srgbClr val="03070D"/>
                </a:solidFill>
                <a:latin typeface="Lucida Sans"/>
                <a:cs typeface="Lucida Sans"/>
              </a:rPr>
              <a:t>Menunjukkan</a:t>
            </a:r>
            <a:r>
              <a:rPr sz="1200" spc="-210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70" dirty="0">
                <a:solidFill>
                  <a:srgbClr val="03070D"/>
                </a:solidFill>
                <a:latin typeface="Lucida Sans"/>
                <a:cs typeface="Lucida Sans"/>
              </a:rPr>
              <a:t>ketahanandalam </a:t>
            </a:r>
            <a:r>
              <a:rPr sz="1200" spc="-229" dirty="0">
                <a:solidFill>
                  <a:srgbClr val="03070D"/>
                </a:solidFill>
                <a:latin typeface="Lucida Sans"/>
                <a:cs typeface="Lucida Sans"/>
              </a:rPr>
              <a:t>menghadapi</a:t>
            </a:r>
            <a:r>
              <a:rPr sz="1200" spc="-175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200" dirty="0">
                <a:solidFill>
                  <a:srgbClr val="03070D"/>
                </a:solidFill>
                <a:latin typeface="Lucida Sans"/>
                <a:cs typeface="Lucida Sans"/>
              </a:rPr>
              <a:t>perubahankonstan</a:t>
            </a:r>
            <a:endParaRPr sz="1200">
              <a:latin typeface="Lucida Sans"/>
              <a:cs typeface="Lucida San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1873" y="2674366"/>
            <a:ext cx="2009139" cy="35623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>
              <a:lnSpc>
                <a:spcPts val="1160"/>
              </a:lnSpc>
              <a:spcBef>
                <a:spcPts val="370"/>
              </a:spcBef>
            </a:pPr>
            <a:r>
              <a:rPr sz="1200" spc="-180" dirty="0">
                <a:solidFill>
                  <a:srgbClr val="03070D"/>
                </a:solidFill>
                <a:latin typeface="Lucida Sans"/>
                <a:cs typeface="Lucida Sans"/>
              </a:rPr>
              <a:t>Berpikirdivergenmengenai</a:t>
            </a:r>
            <a:r>
              <a:rPr sz="1200" spc="-45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95" dirty="0">
                <a:solidFill>
                  <a:srgbClr val="03070D"/>
                </a:solidFill>
                <a:latin typeface="Lucida Sans"/>
                <a:cs typeface="Lucida Sans"/>
              </a:rPr>
              <a:t>cara-</a:t>
            </a:r>
            <a:r>
              <a:rPr sz="1200" spc="-110" dirty="0">
                <a:solidFill>
                  <a:srgbClr val="03070D"/>
                </a:solidFill>
                <a:latin typeface="Lucida Sans"/>
                <a:cs typeface="Lucida Sans"/>
              </a:rPr>
              <a:t>cara </a:t>
            </a:r>
            <a:r>
              <a:rPr sz="1200" spc="-165" dirty="0">
                <a:solidFill>
                  <a:srgbClr val="03070D"/>
                </a:solidFill>
                <a:latin typeface="Lucida Sans"/>
                <a:cs typeface="Lucida Sans"/>
              </a:rPr>
              <a:t>baru</a:t>
            </a:r>
            <a:r>
              <a:rPr sz="1200" spc="-290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90" dirty="0">
                <a:solidFill>
                  <a:srgbClr val="03070D"/>
                </a:solidFill>
                <a:latin typeface="Lucida Sans"/>
                <a:cs typeface="Lucida Sans"/>
              </a:rPr>
              <a:t>dalammelakukan</a:t>
            </a:r>
            <a:r>
              <a:rPr sz="1200" spc="50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35" dirty="0">
                <a:solidFill>
                  <a:srgbClr val="03070D"/>
                </a:solidFill>
                <a:latin typeface="Lucida Sans"/>
                <a:cs typeface="Lucida Sans"/>
              </a:rPr>
              <a:t>sesuatu</a:t>
            </a:r>
            <a:endParaRPr sz="1200">
              <a:latin typeface="Lucida Sans"/>
              <a:cs typeface="Lucida San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759710" y="2674366"/>
            <a:ext cx="1997710" cy="50419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 algn="just">
              <a:lnSpc>
                <a:spcPts val="1160"/>
              </a:lnSpc>
              <a:spcBef>
                <a:spcPts val="370"/>
              </a:spcBef>
            </a:pPr>
            <a:r>
              <a:rPr sz="1200" spc="-275" dirty="0">
                <a:solidFill>
                  <a:srgbClr val="03070D"/>
                </a:solidFill>
                <a:latin typeface="Lucida Sans"/>
                <a:cs typeface="Lucida Sans"/>
              </a:rPr>
              <a:t>Kemampuan</a:t>
            </a:r>
            <a:r>
              <a:rPr sz="1200" spc="180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85" dirty="0">
                <a:solidFill>
                  <a:srgbClr val="03070D"/>
                </a:solidFill>
                <a:latin typeface="Lucida Sans"/>
                <a:cs typeface="Lucida Sans"/>
              </a:rPr>
              <a:t>menilai</a:t>
            </a:r>
            <a:r>
              <a:rPr sz="1200" spc="90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60" dirty="0">
                <a:solidFill>
                  <a:srgbClr val="03070D"/>
                </a:solidFill>
                <a:latin typeface="Lucida Sans"/>
                <a:cs typeface="Lucida Sans"/>
              </a:rPr>
              <a:t>kontribusi</a:t>
            </a:r>
            <a:r>
              <a:rPr sz="1200" spc="160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10" dirty="0">
                <a:solidFill>
                  <a:srgbClr val="03070D"/>
                </a:solidFill>
                <a:latin typeface="Lucida Sans"/>
                <a:cs typeface="Lucida Sans"/>
              </a:rPr>
              <a:t>dari </a:t>
            </a:r>
            <a:r>
              <a:rPr sz="1200" spc="-170" dirty="0">
                <a:solidFill>
                  <a:srgbClr val="03070D"/>
                </a:solidFill>
                <a:latin typeface="Lucida Sans"/>
                <a:cs typeface="Lucida Sans"/>
              </a:rPr>
              <a:t>patner</a:t>
            </a:r>
            <a:r>
              <a:rPr sz="1200" spc="75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40" dirty="0">
                <a:solidFill>
                  <a:srgbClr val="03070D"/>
                </a:solidFill>
                <a:latin typeface="Lucida Sans"/>
                <a:cs typeface="Lucida Sans"/>
              </a:rPr>
              <a:t>kerja</a:t>
            </a:r>
            <a:r>
              <a:rPr sz="1200" spc="45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70" dirty="0">
                <a:solidFill>
                  <a:srgbClr val="03070D"/>
                </a:solidFill>
                <a:latin typeface="Lucida Sans"/>
                <a:cs typeface="Lucida Sans"/>
              </a:rPr>
              <a:t>baru</a:t>
            </a:r>
            <a:r>
              <a:rPr sz="1200" spc="75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200" dirty="0">
                <a:solidFill>
                  <a:srgbClr val="03070D"/>
                </a:solidFill>
                <a:latin typeface="Lucida Sans"/>
                <a:cs typeface="Lucida Sans"/>
              </a:rPr>
              <a:t>dan</a:t>
            </a:r>
            <a:r>
              <a:rPr sz="1200" spc="110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0" dirty="0">
                <a:solidFill>
                  <a:srgbClr val="03070D"/>
                </a:solidFill>
                <a:latin typeface="Lucida Sans"/>
                <a:cs typeface="Lucida Sans"/>
              </a:rPr>
              <a:t>grup</a:t>
            </a:r>
            <a:r>
              <a:rPr sz="1200" spc="-25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60" dirty="0">
                <a:solidFill>
                  <a:srgbClr val="03070D"/>
                </a:solidFill>
                <a:latin typeface="Lucida Sans"/>
                <a:cs typeface="Lucida Sans"/>
              </a:rPr>
              <a:t>yang </a:t>
            </a:r>
            <a:r>
              <a:rPr sz="1200" spc="-200" dirty="0">
                <a:solidFill>
                  <a:srgbClr val="03070D"/>
                </a:solidFill>
                <a:latin typeface="Lucida Sans"/>
                <a:cs typeface="Lucida Sans"/>
              </a:rPr>
              <a:t>memiliki</a:t>
            </a:r>
            <a:r>
              <a:rPr sz="1200" spc="-135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25" dirty="0">
                <a:solidFill>
                  <a:srgbClr val="03070D"/>
                </a:solidFill>
                <a:latin typeface="Lucida Sans"/>
                <a:cs typeface="Lucida Sans"/>
              </a:rPr>
              <a:t>perbedaanminat</a:t>
            </a:r>
            <a:endParaRPr sz="1200">
              <a:latin typeface="Lucida Sans"/>
              <a:cs typeface="Lucida San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58536" y="2674366"/>
            <a:ext cx="1738630" cy="50419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 algn="just">
              <a:lnSpc>
                <a:spcPts val="1160"/>
              </a:lnSpc>
              <a:spcBef>
                <a:spcPts val="370"/>
              </a:spcBef>
            </a:pPr>
            <a:r>
              <a:rPr sz="1200" spc="-20" dirty="0">
                <a:solidFill>
                  <a:srgbClr val="03070D"/>
                </a:solidFill>
                <a:latin typeface="Lucida Sans"/>
                <a:cs typeface="Lucida Sans"/>
              </a:rPr>
              <a:t>Berani</a:t>
            </a:r>
            <a:r>
              <a:rPr sz="1200" spc="10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20" dirty="0">
                <a:solidFill>
                  <a:srgbClr val="03070D"/>
                </a:solidFill>
                <a:latin typeface="Lucida Sans"/>
                <a:cs typeface="Lucida Sans"/>
              </a:rPr>
              <a:t>menjawab</a:t>
            </a:r>
            <a:r>
              <a:rPr sz="1200" spc="25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90" dirty="0">
                <a:solidFill>
                  <a:srgbClr val="03070D"/>
                </a:solidFill>
                <a:latin typeface="Lucida Sans"/>
                <a:cs typeface="Lucida Sans"/>
              </a:rPr>
              <a:t>tantangan</a:t>
            </a:r>
            <a:r>
              <a:rPr sz="1200" spc="-160" dirty="0">
                <a:solidFill>
                  <a:srgbClr val="03070D"/>
                </a:solidFill>
                <a:latin typeface="Lucida Sans"/>
                <a:cs typeface="Lucida Sans"/>
              </a:rPr>
              <a:t> mengenai</a:t>
            </a:r>
            <a:r>
              <a:rPr sz="1200" spc="155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70" dirty="0">
                <a:solidFill>
                  <a:srgbClr val="03070D"/>
                </a:solidFill>
                <a:latin typeface="Lucida Sans"/>
                <a:cs typeface="Lucida Sans"/>
              </a:rPr>
              <a:t>bagaimana</a:t>
            </a:r>
            <a:r>
              <a:rPr sz="1200" spc="100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25" dirty="0">
                <a:solidFill>
                  <a:srgbClr val="03070D"/>
                </a:solidFill>
                <a:latin typeface="Lucida Sans"/>
                <a:cs typeface="Lucida Sans"/>
              </a:rPr>
              <a:t>hal-</a:t>
            </a:r>
            <a:r>
              <a:rPr sz="1200" spc="-90" dirty="0">
                <a:solidFill>
                  <a:srgbClr val="03070D"/>
                </a:solidFill>
                <a:latin typeface="Lucida Sans"/>
                <a:cs typeface="Lucida Sans"/>
              </a:rPr>
              <a:t>hal </a:t>
            </a:r>
            <a:r>
              <a:rPr sz="1200" spc="-80" dirty="0">
                <a:solidFill>
                  <a:srgbClr val="03070D"/>
                </a:solidFill>
                <a:latin typeface="Lucida Sans"/>
                <a:cs typeface="Lucida Sans"/>
              </a:rPr>
              <a:t>dilakukan</a:t>
            </a:r>
            <a:endParaRPr sz="1200">
              <a:latin typeface="Lucida Sans"/>
              <a:cs typeface="Lucida San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61873" y="3371850"/>
            <a:ext cx="1522730" cy="65214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>
              <a:lnSpc>
                <a:spcPts val="1160"/>
              </a:lnSpc>
              <a:spcBef>
                <a:spcPts val="370"/>
              </a:spcBef>
            </a:pPr>
            <a:r>
              <a:rPr sz="1200" spc="-245" dirty="0">
                <a:solidFill>
                  <a:srgbClr val="03070D"/>
                </a:solidFill>
                <a:latin typeface="Lucida Sans"/>
                <a:cs typeface="Lucida Sans"/>
              </a:rPr>
              <a:t>Membuat</a:t>
            </a:r>
            <a:r>
              <a:rPr sz="1200" spc="-125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215" dirty="0">
                <a:solidFill>
                  <a:srgbClr val="03070D"/>
                </a:solidFill>
                <a:latin typeface="Lucida Sans"/>
                <a:cs typeface="Lucida Sans"/>
              </a:rPr>
              <a:t>keputusan</a:t>
            </a:r>
            <a:r>
              <a:rPr sz="1200" spc="-175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55" dirty="0">
                <a:solidFill>
                  <a:srgbClr val="03070D"/>
                </a:solidFill>
                <a:latin typeface="Lucida Sans"/>
                <a:cs typeface="Lucida Sans"/>
              </a:rPr>
              <a:t>secara </a:t>
            </a:r>
            <a:r>
              <a:rPr sz="1200" spc="-185" dirty="0">
                <a:solidFill>
                  <a:srgbClr val="03070D"/>
                </a:solidFill>
                <a:latin typeface="Lucida Sans"/>
                <a:cs typeface="Lucida Sans"/>
              </a:rPr>
              <a:t>cepat</a:t>
            </a:r>
            <a:r>
              <a:rPr sz="1200" spc="-160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85" dirty="0">
                <a:solidFill>
                  <a:srgbClr val="03070D"/>
                </a:solidFill>
                <a:latin typeface="Lucida Sans"/>
                <a:cs typeface="Lucida Sans"/>
              </a:rPr>
              <a:t>tanpainformasi </a:t>
            </a:r>
            <a:r>
              <a:rPr sz="1200" spc="-135" dirty="0">
                <a:solidFill>
                  <a:srgbClr val="03070D"/>
                </a:solidFill>
                <a:latin typeface="Lucida Sans"/>
                <a:cs typeface="Lucida Sans"/>
              </a:rPr>
              <a:t>secara </a:t>
            </a:r>
            <a:r>
              <a:rPr sz="1200" spc="-195" dirty="0">
                <a:solidFill>
                  <a:srgbClr val="03070D"/>
                </a:solidFill>
                <a:latin typeface="Lucida Sans"/>
                <a:cs typeface="Lucida Sans"/>
              </a:rPr>
              <a:t>keseluruhan</a:t>
            </a:r>
            <a:r>
              <a:rPr sz="1200" spc="-150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40" dirty="0">
                <a:solidFill>
                  <a:srgbClr val="03070D"/>
                </a:solidFill>
                <a:latin typeface="Lucida Sans"/>
                <a:cs typeface="Lucida Sans"/>
              </a:rPr>
              <a:t>(Kemampuan </a:t>
            </a:r>
            <a:r>
              <a:rPr sz="1200" spc="-105" dirty="0">
                <a:solidFill>
                  <a:srgbClr val="03070D"/>
                </a:solidFill>
                <a:latin typeface="Lucida Sans"/>
                <a:cs typeface="Lucida Sans"/>
              </a:rPr>
              <a:t>analitikyangtinggi)</a:t>
            </a:r>
            <a:endParaRPr sz="1200">
              <a:latin typeface="Lucida Sans"/>
              <a:cs typeface="Lucida San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59710" y="3446779"/>
            <a:ext cx="2198370" cy="50419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 algn="just">
              <a:lnSpc>
                <a:spcPts val="1160"/>
              </a:lnSpc>
              <a:spcBef>
                <a:spcPts val="370"/>
              </a:spcBef>
            </a:pPr>
            <a:r>
              <a:rPr sz="1200" spc="-114" dirty="0">
                <a:solidFill>
                  <a:srgbClr val="03070D"/>
                </a:solidFill>
                <a:latin typeface="Lucida Sans"/>
                <a:cs typeface="Lucida Sans"/>
              </a:rPr>
              <a:t>Investasi</a:t>
            </a:r>
            <a:r>
              <a:rPr sz="1200" spc="30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80" dirty="0">
                <a:solidFill>
                  <a:srgbClr val="03070D"/>
                </a:solidFill>
                <a:latin typeface="Lucida Sans"/>
                <a:cs typeface="Lucida Sans"/>
              </a:rPr>
              <a:t>energi</a:t>
            </a:r>
            <a:r>
              <a:rPr sz="1200" spc="40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65" dirty="0">
                <a:solidFill>
                  <a:srgbClr val="03070D"/>
                </a:solidFill>
                <a:latin typeface="Lucida Sans"/>
                <a:cs typeface="Lucida Sans"/>
              </a:rPr>
              <a:t>yang</a:t>
            </a:r>
            <a:r>
              <a:rPr sz="1200" spc="-15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55" dirty="0">
                <a:solidFill>
                  <a:srgbClr val="03070D"/>
                </a:solidFill>
                <a:latin typeface="Lucida Sans"/>
                <a:cs typeface="Lucida Sans"/>
              </a:rPr>
              <a:t>besar</a:t>
            </a:r>
            <a:r>
              <a:rPr sz="1200" spc="5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45" dirty="0">
                <a:solidFill>
                  <a:srgbClr val="03070D"/>
                </a:solidFill>
                <a:latin typeface="Lucida Sans"/>
                <a:cs typeface="Lucida Sans"/>
              </a:rPr>
              <a:t>dalam </a:t>
            </a:r>
            <a:r>
              <a:rPr sz="1200" spc="-130" dirty="0">
                <a:solidFill>
                  <a:srgbClr val="03070D"/>
                </a:solidFill>
                <a:latin typeface="Lucida Sans"/>
                <a:cs typeface="Lucida Sans"/>
              </a:rPr>
              <a:t>menjadikan</a:t>
            </a:r>
            <a:r>
              <a:rPr sz="1200" spc="35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70" dirty="0">
                <a:solidFill>
                  <a:srgbClr val="03070D"/>
                </a:solidFill>
                <a:latin typeface="Lucida Sans"/>
                <a:cs typeface="Lucida Sans"/>
              </a:rPr>
              <a:t>sesuatu</a:t>
            </a:r>
            <a:r>
              <a:rPr sz="1200" spc="15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0" dirty="0">
                <a:solidFill>
                  <a:srgbClr val="03070D"/>
                </a:solidFill>
                <a:latin typeface="Lucida Sans"/>
                <a:cs typeface="Lucida Sans"/>
              </a:rPr>
              <a:t>secara</a:t>
            </a:r>
            <a:r>
              <a:rPr sz="1200" spc="35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25" dirty="0">
                <a:solidFill>
                  <a:srgbClr val="03070D"/>
                </a:solidFill>
                <a:latin typeface="Lucida Sans"/>
                <a:cs typeface="Lucida Sans"/>
              </a:rPr>
              <a:t>benar </a:t>
            </a:r>
            <a:r>
              <a:rPr sz="1200" spc="-180" dirty="0">
                <a:solidFill>
                  <a:srgbClr val="03070D"/>
                </a:solidFill>
                <a:latin typeface="Lucida Sans"/>
                <a:cs typeface="Lucida Sans"/>
              </a:rPr>
              <a:t>melalui</a:t>
            </a:r>
            <a:r>
              <a:rPr sz="1200" spc="-125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50" dirty="0">
                <a:solidFill>
                  <a:srgbClr val="03070D"/>
                </a:solidFill>
                <a:latin typeface="Lucida Sans"/>
                <a:cs typeface="Lucida Sans"/>
              </a:rPr>
              <a:t>uji</a:t>
            </a:r>
            <a:r>
              <a:rPr sz="1200" spc="-140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60" dirty="0">
                <a:solidFill>
                  <a:srgbClr val="03070D"/>
                </a:solidFill>
                <a:latin typeface="Lucida Sans"/>
                <a:cs typeface="Lucida Sans"/>
              </a:rPr>
              <a:t>cobaberkali-</a:t>
            </a:r>
            <a:r>
              <a:rPr sz="1200" spc="-20" dirty="0">
                <a:solidFill>
                  <a:srgbClr val="03070D"/>
                </a:solidFill>
                <a:latin typeface="Lucida Sans"/>
                <a:cs typeface="Lucida Sans"/>
              </a:rPr>
              <a:t>kali</a:t>
            </a:r>
            <a:endParaRPr sz="1200">
              <a:latin typeface="Lucida Sans"/>
              <a:cs typeface="Lucida San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058536" y="3446779"/>
            <a:ext cx="1661795" cy="50419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12700" marR="5080">
              <a:lnSpc>
                <a:spcPts val="1160"/>
              </a:lnSpc>
              <a:spcBef>
                <a:spcPts val="370"/>
              </a:spcBef>
            </a:pPr>
            <a:r>
              <a:rPr sz="1200" spc="-200" dirty="0">
                <a:solidFill>
                  <a:srgbClr val="03070D"/>
                </a:solidFill>
                <a:latin typeface="Lucida Sans"/>
                <a:cs typeface="Lucida Sans"/>
              </a:rPr>
              <a:t>Memiliki</a:t>
            </a:r>
            <a:r>
              <a:rPr sz="1200" spc="-120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75" dirty="0">
                <a:solidFill>
                  <a:srgbClr val="03070D"/>
                </a:solidFill>
                <a:latin typeface="Lucida Sans"/>
                <a:cs typeface="Lucida Sans"/>
              </a:rPr>
              <a:t>kepercayaandiri</a:t>
            </a:r>
            <a:r>
              <a:rPr sz="1200" spc="-165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85" dirty="0">
                <a:solidFill>
                  <a:srgbClr val="03070D"/>
                </a:solidFill>
                <a:latin typeface="Lucida Sans"/>
                <a:cs typeface="Lucida Sans"/>
              </a:rPr>
              <a:t>untuk</a:t>
            </a:r>
            <a:r>
              <a:rPr sz="1200" spc="500" dirty="0">
                <a:solidFill>
                  <a:srgbClr val="03070D"/>
                </a:solidFill>
                <a:latin typeface="Lucida Sans"/>
                <a:cs typeface="Lucida Sans"/>
              </a:rPr>
              <a:t> </a:t>
            </a:r>
            <a:r>
              <a:rPr sz="1200" spc="-175" dirty="0">
                <a:solidFill>
                  <a:srgbClr val="03070D"/>
                </a:solidFill>
                <a:latin typeface="Lucida Sans"/>
                <a:cs typeface="Lucida Sans"/>
              </a:rPr>
              <a:t>memimpindalammendorong</a:t>
            </a:r>
            <a:r>
              <a:rPr sz="1200" spc="-90" dirty="0">
                <a:solidFill>
                  <a:srgbClr val="03070D"/>
                </a:solidFill>
                <a:latin typeface="Lucida Sans"/>
                <a:cs typeface="Lucida Sans"/>
              </a:rPr>
              <a:t> perubahan</a:t>
            </a:r>
            <a:endParaRPr sz="1200">
              <a:latin typeface="Lucida Sans"/>
              <a:cs typeface="Lucida Sans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971803" y="218947"/>
            <a:ext cx="40017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3070D"/>
                </a:solidFill>
                <a:latin typeface="Berlin Sans FB Demi"/>
                <a:cs typeface="Berlin Sans FB Demi"/>
              </a:rPr>
              <a:t>Kapabilitas</a:t>
            </a:r>
            <a:r>
              <a:rPr sz="2000" spc="-35" dirty="0">
                <a:solidFill>
                  <a:srgbClr val="03070D"/>
                </a:solidFill>
                <a:latin typeface="Berlin Sans FB Demi"/>
                <a:cs typeface="Berlin Sans FB Demi"/>
              </a:rPr>
              <a:t> </a:t>
            </a:r>
            <a:r>
              <a:rPr sz="2000" dirty="0">
                <a:solidFill>
                  <a:srgbClr val="03070D"/>
                </a:solidFill>
                <a:latin typeface="Berlin Sans FB Demi"/>
                <a:cs typeface="Berlin Sans FB Demi"/>
              </a:rPr>
              <a:t>Kepemimpinan</a:t>
            </a:r>
            <a:r>
              <a:rPr sz="2000" spc="-5" dirty="0">
                <a:solidFill>
                  <a:srgbClr val="03070D"/>
                </a:solidFill>
                <a:latin typeface="Berlin Sans FB Demi"/>
                <a:cs typeface="Berlin Sans FB Demi"/>
              </a:rPr>
              <a:t> </a:t>
            </a:r>
            <a:r>
              <a:rPr sz="2000" spc="-10" dirty="0">
                <a:solidFill>
                  <a:srgbClr val="03070D"/>
                </a:solidFill>
                <a:latin typeface="Berlin Sans FB Demi"/>
                <a:cs typeface="Berlin Sans FB Demi"/>
              </a:rPr>
              <a:t>Digital</a:t>
            </a:r>
            <a:endParaRPr sz="2000">
              <a:latin typeface="Berlin Sans FB Demi"/>
              <a:cs typeface="Berlin Sans FB Dem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01407AA-7A70-44C6-B979-B8F587FB20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000" t="29249" r="26667" b="20356"/>
          <a:stretch/>
        </p:blipFill>
        <p:spPr>
          <a:xfrm>
            <a:off x="762000" y="0"/>
            <a:ext cx="7620000" cy="493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3355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07DB0A-F503-4A44-9A51-C042D45690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833" t="21838" r="25833" b="30731"/>
          <a:stretch/>
        </p:blipFill>
        <p:spPr>
          <a:xfrm>
            <a:off x="381000" y="0"/>
            <a:ext cx="8534400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076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</TotalTime>
  <Words>673</Words>
  <Application>Microsoft Office PowerPoint</Application>
  <PresentationFormat>On-screen Show (16:9)</PresentationFormat>
  <Paragraphs>100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7" baseType="lpstr">
      <vt:lpstr>Arial</vt:lpstr>
      <vt:lpstr>Arial Black</vt:lpstr>
      <vt:lpstr>Berlin Sans FB Demi</vt:lpstr>
      <vt:lpstr>Book Antiqua</vt:lpstr>
      <vt:lpstr>Britannic Bold</vt:lpstr>
      <vt:lpstr>Calibri</vt:lpstr>
      <vt:lpstr>Californian FB</vt:lpstr>
      <vt:lpstr>Centaur</vt:lpstr>
      <vt:lpstr>Century</vt:lpstr>
      <vt:lpstr>Georgia</vt:lpstr>
      <vt:lpstr>Lucida Sans</vt:lpstr>
      <vt:lpstr>Sitka Subheading</vt:lpstr>
      <vt:lpstr>Tahoma</vt:lpstr>
      <vt:lpstr>Wingdings</vt:lpstr>
      <vt:lpstr>Office Theme</vt:lpstr>
      <vt:lpstr>PELATIHAN KEPEMIMPINAN TK II KEPEMIMPINAN DIGITAL</vt:lpstr>
      <vt:lpstr>PowerPoint Presentation</vt:lpstr>
      <vt:lpstr>PowerPoint Presentation</vt:lpstr>
      <vt:lpstr>Hilangnya Pekerjaan?</vt:lpstr>
      <vt:lpstr>Dampak terhadap Sektor Publik</vt:lpstr>
      <vt:lpstr>Transformasi Digital adalah proses penggunaan teknologi informasi dan komunikasi untuk melakukan perubahan pada proses kegiatan masyarakat, dunia usaha, maupun pemerintah dalam melakukan proses bisnis.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Skill Digital Leadership yang Harus Dimiliki oleh Seorang Pemimpin</vt:lpstr>
      <vt:lpstr>Pentingnya 'Digital Leadership' dalam Transformasi Digital</vt:lpstr>
      <vt:lpstr>PowerPoint Presentation</vt:lpstr>
      <vt:lpstr>PowerPoint Presentation</vt:lpstr>
      <vt:lpstr>Pemimpin dalam Era Digital</vt:lpstr>
      <vt:lpstr>3 Kunci Sukses Kepemimpinan Digital</vt:lpstr>
      <vt:lpstr>Kepemimpinan Digital utk Kesinambungan Organisasi</vt:lpstr>
      <vt:lpstr>Pilar Pendukung Kepemimpinan Digital</vt:lpstr>
      <vt:lpstr>Kapabilitas Kepemimpinan Digital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PELATIHAN KEPEMIMPINAN TK II KEPEMIMPINAN DIGITAL</dc:title>
  <dc:creator>Asus</dc:creator>
  <cp:lastModifiedBy>Lenovo</cp:lastModifiedBy>
  <cp:revision>12</cp:revision>
  <dcterms:created xsi:type="dcterms:W3CDTF">2025-05-04T08:05:16Z</dcterms:created>
  <dcterms:modified xsi:type="dcterms:W3CDTF">2025-08-13T03:52:06Z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2023-09-18T00:00:00Z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2025-05-04T00:00:00Z</vt:filetime>
  </property>
  <property fmtid="{D5CDD505-2E9C-101B-9397-08002B2CF9AE}" pid="5" name="Producer">
    <vt:lpwstr>3-Heights(TM) PDF Security Shell 4.8.25.2 (http://www.pdf-tools.com)</vt:lpwstr>
  </property>
</Properties>
</file>